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 id="2147483698" r:id="rId6"/>
  </p:sldMasterIdLst>
  <p:notesMasterIdLst>
    <p:notesMasterId r:id="rId30"/>
  </p:notesMasterIdLst>
  <p:sldIdLst>
    <p:sldId id="264" r:id="rId7"/>
    <p:sldId id="258" r:id="rId8"/>
    <p:sldId id="325" r:id="rId9"/>
    <p:sldId id="341" r:id="rId10"/>
    <p:sldId id="331" r:id="rId11"/>
    <p:sldId id="326" r:id="rId12"/>
    <p:sldId id="268" r:id="rId13"/>
    <p:sldId id="332" r:id="rId14"/>
    <p:sldId id="333" r:id="rId15"/>
    <p:sldId id="329" r:id="rId16"/>
    <p:sldId id="344" r:id="rId17"/>
    <p:sldId id="335" r:id="rId18"/>
    <p:sldId id="336" r:id="rId19"/>
    <p:sldId id="337" r:id="rId20"/>
    <p:sldId id="338" r:id="rId21"/>
    <p:sldId id="339" r:id="rId22"/>
    <p:sldId id="342" r:id="rId23"/>
    <p:sldId id="343" r:id="rId24"/>
    <p:sldId id="649" r:id="rId25"/>
    <p:sldId id="269" r:id="rId26"/>
    <p:sldId id="270" r:id="rId27"/>
    <p:sldId id="27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85"/>
    <p:restoredTop sz="96797"/>
  </p:normalViewPr>
  <p:slideViewPr>
    <p:cSldViewPr snapToGrid="0">
      <p:cViewPr varScale="1">
        <p:scale>
          <a:sx n="80" d="100"/>
          <a:sy n="80" d="100"/>
        </p:scale>
        <p:origin x="396" y="44"/>
      </p:cViewPr>
      <p:guideLst/>
    </p:cSldViewPr>
  </p:slideViewPr>
  <p:notesTextViewPr>
    <p:cViewPr>
      <p:scale>
        <a:sx n="1" d="1"/>
        <a:sy n="1" d="1"/>
      </p:scale>
      <p:origin x="0" y="0"/>
    </p:cViewPr>
  </p:notesTextViewPr>
  <p:sorterViewPr>
    <p:cViewPr>
      <p:scale>
        <a:sx n="1" d="1"/>
        <a:sy n="1" d="1"/>
      </p:scale>
      <p:origin x="0" y="-5332"/>
    </p:cViewPr>
  </p:sorter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iabetes.org/dmm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The DMMP is the foundation for the development of all school-based care plans.  The DMMP is the medical basis for an Individual Health Care Plan (IHP) written by the school nurse, a Section 504 accommodations plan or Individualized Education Program (IEP), and a Quick Reference Emergency Care Plan.  </a:t>
            </a:r>
          </a:p>
          <a:p>
            <a:pPr>
              <a:spcBef>
                <a:spcPct val="0"/>
              </a:spcBef>
            </a:pPr>
            <a:endParaRPr lang="en-US" altLang="en-US" sz="1000" b="1"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A DMMP should be implemented for every student with diabetes. (This type of plan might go by a different name in some school districts, or by some health care providers. )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The  DMMP is developed and signed by the student’s personal health care team and parent/guardian with the specific needs of an individual student in mind.  It should detail the elements of care and assistance for that student.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Once the DMMP has been provided to the school, it is implemented collaboratively by the school diabetes team, which includes the school nurse, student, parent/guardian, and other school personnel.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Details regarding how, when, where and by whom the elements of  the DMMP will be implemented should be documented in writing.  Many school districts have their own health forms where the school nurse documents information on diabetes care.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Additionally both health and academic accommodations related to diabetes should be included in broader education plans for students with disabilities.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For example, under Section 504 of the Rehabilitation Act of 1973, a federal law, students with diabetes are entitled to accommodations to ensure equal access to public education. A 504 plan should be written to document diabetes-related accommodations needed by an individual student.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Some students with diabetes will also be eligible for special education. For these students, diabetes care needs should be documented in the IEP that is required by another federal law, the Individuals with Disabilities Education Act (IDEA).</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Information and a sample DMMP and 504 plan can be found on the American Diabetes Association Website at:  </a:t>
            </a:r>
            <a:r>
              <a:rPr lang="en-US" altLang="en-US" sz="1000" b="0" dirty="0">
                <a:latin typeface="Arial" panose="020B0604020202020204" pitchFamily="34" charset="0"/>
                <a:cs typeface="Arial" panose="020B0604020202020204" pitchFamily="34" charset="0"/>
                <a:hlinkClick r:id="rId3"/>
              </a:rPr>
              <a:t>diabetes.org/dmmp</a:t>
            </a:r>
            <a:r>
              <a:rPr lang="en-US" altLang="en-US" sz="1000" b="0" dirty="0">
                <a:latin typeface="Arial" panose="020B0604020202020204" pitchFamily="34" charset="0"/>
                <a:cs typeface="Arial" panose="020B0604020202020204" pitchFamily="34" charset="0"/>
              </a:rPr>
              <a:t> and diabetes.org/504plan</a:t>
            </a: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846EA-692C-5749-8B3B-0EE8E95BA0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4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Maintaining blood glucose control is a juggling act, 24 hours a day, 7 days a week.</a:t>
            </a:r>
            <a:endParaRPr lang="en-US" altLang="en-US" sz="1000" b="0" dirty="0">
              <a:latin typeface="Arial" panose="020B0604020202020204" pitchFamily="34" charset="0"/>
              <a:cs typeface="Arial" panose="020B0604020202020204" pitchFamily="34" charset="0"/>
            </a:endParaRPr>
          </a:p>
          <a:p>
            <a:pPr eaLnBrk="1" hangingPunct="1">
              <a:spcBef>
                <a:spcPct val="60000"/>
              </a:spcBef>
              <a:defRPr/>
            </a:pPr>
            <a:r>
              <a:rPr lang="en-US" altLang="en-US" sz="1000" b="0" dirty="0">
                <a:latin typeface="Arial" panose="020B0604020202020204" pitchFamily="34" charset="0"/>
                <a:cs typeface="Arial" panose="020B0604020202020204" pitchFamily="34" charset="0"/>
              </a:rPr>
              <a:t>Many variables affect blood glucose.  </a:t>
            </a:r>
          </a:p>
          <a:p>
            <a:pPr eaLnBrk="1" hangingPunct="1">
              <a:spcBef>
                <a:spcPct val="60000"/>
              </a:spcBef>
              <a:defRPr/>
            </a:pPr>
            <a:r>
              <a:rPr lang="en-US" altLang="en-US" sz="1000" b="0" dirty="0">
                <a:latin typeface="Arial" panose="020B0604020202020204" pitchFamily="34" charset="0"/>
                <a:cs typeface="Arial" panose="020B0604020202020204" pitchFamily="34" charset="0"/>
              </a:rPr>
              <a:t>The key to optimal diabetes control is a careful balance or juggling of food, physical activity, and insulin and/or oral medication.  </a:t>
            </a:r>
          </a:p>
          <a:p>
            <a:pPr eaLnBrk="1" hangingPunct="1">
              <a:spcBef>
                <a:spcPct val="60000"/>
              </a:spcBef>
              <a:defRPr/>
            </a:pPr>
            <a:r>
              <a:rPr lang="en-US" altLang="en-US" sz="1000" b="0" dirty="0">
                <a:latin typeface="Arial" panose="020B0604020202020204" pitchFamily="34" charset="0"/>
                <a:cs typeface="Arial" panose="020B0604020202020204" pitchFamily="34" charset="0"/>
              </a:rPr>
              <a:t>As a general rule:</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Insulin/oral medication and physical activity makes blood glucose levels go down.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Food makes blood glucose levels go up.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Several other factors, such as stress, illness or injury, also can affect blood glucose levels.</a:t>
            </a:r>
          </a:p>
          <a:p>
            <a:pPr eaLnBrk="1" hangingPunct="1">
              <a:spcBef>
                <a:spcPct val="60000"/>
              </a:spcBef>
              <a:defRP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88960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need for performance of or assistance with diabetes care tasks will vary from student to student.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Routine Care:</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Many students will be able to handle all or almost all of their routine diabetes care by themselves – they can check their own blood glucose, and they can dose and give their own insulin or medication, keeping it in balance with physical activity and food intake.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Some students, because of age, developmental level, or inexperience, will need help from school staff, including performing tasks like insulin administration, blood glucose monitoring, or carbohydrate counting. Students who are experiencing diabetes distress, diabetes burnout or depression may benefit from additional help and support.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Emergency Care:</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ALL students with diabetes will need help in the event of an emergency situation.</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level of care and assistance will be outlined in the Diabetes Medical Management Plan (DMMP) agreed upon by the health care provider, parent/guardian, school nurse and student.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98319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symptoms of hypoglycemia vary from one individual to another.  Also, they may vary for one individual, from one episode to another.</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symptoms of mild to moderate hypoglycemia are the first alert that the body is in a state of sugar deficiency.   Symptoms may include the following:</a:t>
            </a:r>
          </a:p>
          <a:p>
            <a:pPr defTabSz="457200"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Extreme hunger		• Yawning 	 					• Sleepiness</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Shakiness			• Irritability/frustration			• Changed behavior</a:t>
            </a:r>
          </a:p>
          <a:p>
            <a:pPr marL="91440" lvl="3"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Weakness			• Extreme tiredness/fatigue	• Sweating</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Paleness				• Anxiety							• Dizzy or lightheaded	</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Dilated pupils		• Increased heart rate	 		• Restlessness</a:t>
            </a:r>
          </a:p>
          <a:p>
            <a:pPr marL="91440" lvl="1" defTabSz="182880" eaLnBrk="1" hangingPunct="1">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Confusion			▪ Sudden crying</a:t>
            </a:r>
          </a:p>
          <a:p>
            <a:pPr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Mild to moderate hypoglycemia can usually be treated easily and effectively. </a:t>
            </a:r>
            <a:r>
              <a:rPr lang="en-US" altLang="en-US" sz="1000" dirty="0">
                <a:latin typeface="Arial" panose="020B0604020202020204" pitchFamily="34" charset="0"/>
                <a:cs typeface="Arial" panose="020B0604020202020204" pitchFamily="34" charset="0"/>
              </a:rPr>
              <a:t>Most episodes of hypoglycemia that will occur in the school setting are of the “mild” type.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However, if not treated promptly a mild hypoglycemic reaction can quickly progress</a:t>
            </a:r>
            <a:r>
              <a:rPr lang="en-US" altLang="en-US" sz="1000" dirty="0">
                <a:latin typeface="Arial" panose="020B0604020202020204" pitchFamily="34" charset="0"/>
                <a:cs typeface="Arial" panose="020B0604020202020204" pitchFamily="34" charset="0"/>
              </a:rPr>
              <a:t> to a severe state or condition which may be characterized by severe cognitive impairment and will require assistance in treatment: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Inability to swallow		• Unresponsiveness 	</a:t>
            </a:r>
          </a:p>
          <a:p>
            <a:pPr marL="0" lvl="1" defTabSz="182880">
              <a:spcBef>
                <a:spcPct val="0"/>
              </a:spcBef>
              <a:buClr>
                <a:schemeClr val="tx2"/>
              </a:buClr>
              <a:tabLst>
                <a:tab pos="182880" algn="l"/>
              </a:tabLst>
            </a:pPr>
            <a:r>
              <a:rPr lang="en-US" altLang="en-US" sz="1000" dirty="0">
                <a:latin typeface="Arial" panose="020B0604020202020204" pitchFamily="34" charset="0"/>
                <a:cs typeface="Arial" panose="020B0604020202020204" pitchFamily="34" charset="0"/>
              </a:rPr>
              <a:t>• Unconsciousness			• Seizure activity or convulsions (jerking movements)</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dirty="0">
                <a:latin typeface="Arial" panose="020B0604020202020204" pitchFamily="34" charset="0"/>
                <a:cs typeface="Arial" panose="020B0604020202020204" pitchFamily="34" charset="0"/>
              </a:rPr>
              <a:t>Remember, onset and progression can happen very quickly.  Each student will have his/her own set of symptoms that characterize hypoglycemia.  These should be listed in the DMMP.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The important thing to remember is that early recognition and intervention is the best strategy to prevent progression to more severe symptoms. </a:t>
            </a: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onset of severe hyperglycemia and progression to DKA is usually pretty slow.  As a result, the recognition and treatment of mild hyperglycemia is vitally important.</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These symptoms vary somewhat from individual to individual, or from episode to episode and can include:</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Thirst	• Blurred vision	</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Lack of concentration	• Weight loss	</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Frequent urination	• Sweet, fruity breath</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Fatigue/sleepiness	• Stomach pains</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Increased hunger	• Flushing of skin</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following symptoms indicate that hyperglycemia has escalated.</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Mild symptoms plus:</a:t>
            </a:r>
          </a:p>
          <a:p>
            <a:pPr marL="171450" indent="-171450">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Dry mouth	• Stomach cramps</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Nausea	• Vomiting</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Sweet, fruity breath</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This last group of symptoms indicate severe hyperglycemia, and probable ketoacidosis.</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Mild and moderate symptoms plus:</a:t>
            </a:r>
          </a:p>
          <a:p>
            <a:pPr marL="171450" indent="-171450">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Labored breathing	• Confusion</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Profound weakness	• Unconscious</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important thing to remember is that intervention at any of these levels will prevent progression to more severe symptoms.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school nurse is the most appropriate person in the school setting to coordinate and provide care for a student with diabetes.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Many schools, however, do not have a full-time nurse; more often, school nurses cover a large number of schools.  Moreover, even when a nurse is assigned to a school full time, he or she will not always be available during the school day, during extracurricular activities, or on field trips.  Yet, because diabetes management is needed 24 hours, 7 days a week -- and diabetes emergencies can happen at any time -- a student will always need access to diabetes care at school and at all school-sponsored activities.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DMMP details the specific conditions for all routine and emergency diabetes care tasks, including insulin and glucagon administration. Non-medical school staff can be trained to assist students with these tasks as laid out in the DMMP.  However, any and all clinical assessments are made by the student’s health care providers in the development of the DMMP; school staff are simply following the plan as prescribed.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83523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Crystal</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Safe at School resources may be found at diabetes.org/</a:t>
            </a:r>
            <a:r>
              <a:rPr lang="en-US" dirty="0" err="1">
                <a:solidFill>
                  <a:schemeClr val="tx1"/>
                </a:solidFill>
                <a:latin typeface="Arial" panose="020B0604020202020204" pitchFamily="34" charset="0"/>
                <a:cs typeface="Arial" panose="020B0604020202020204" pitchFamily="34" charset="0"/>
              </a:rPr>
              <a:t>safeatschool</a:t>
            </a: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defTabSz="685800" fontAlgn="base">
              <a:spcBef>
                <a:spcPct val="0"/>
              </a:spcBef>
              <a:spcAft>
                <a:spcPct val="0"/>
              </a:spcAft>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Diabetes Care Task Training Modules for school personnel available for FREE at:  www.diabetes.org/schooltraining</a:t>
            </a:r>
          </a:p>
          <a:p>
            <a:pPr marL="171450" indent="-171450" defTabSz="685800" fontAlgn="base">
              <a:spcBef>
                <a:spcPct val="0"/>
              </a:spcBef>
              <a:spcAft>
                <a:spcPct val="0"/>
              </a:spcAft>
              <a:buFont typeface="Arial" panose="020B0604020202020204" pitchFamily="34" charset="0"/>
              <a:buChar char="•"/>
            </a:pPr>
            <a:endParaRPr lang="en-US" sz="1200" b="0" dirty="0">
              <a:solidFill>
                <a:schemeClr val="tx1"/>
              </a:solidFill>
              <a:latin typeface="Arial" panose="020B0604020202020204" pitchFamily="34" charset="0"/>
              <a:cs typeface="Arial" panose="020B0604020202020204" pitchFamily="34" charset="0"/>
            </a:endParaRPr>
          </a:p>
          <a:p>
            <a:pPr marL="171450" indent="-171450" defTabSz="685800" fontAlgn="base">
              <a:spcBef>
                <a:spcPct val="0"/>
              </a:spcBef>
              <a:spcAft>
                <a:spcPct val="0"/>
              </a:spcAft>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Other training resources may be found at diabetes.org/</a:t>
            </a:r>
            <a:r>
              <a:rPr lang="en-US" sz="1200" b="0" dirty="0" err="1">
                <a:solidFill>
                  <a:schemeClr val="tx1"/>
                </a:solidFill>
                <a:latin typeface="Arial" panose="020B0604020202020204" pitchFamily="34" charset="0"/>
                <a:cs typeface="Arial" panose="020B0604020202020204" pitchFamily="34" charset="0"/>
              </a:rPr>
              <a:t>sastraining</a:t>
            </a:r>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2EA30F-7FC7-4E74-B58E-EC62D7D99A95}"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238726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21</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Diabetes Basics</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22</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23</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The objectives are for participants to be able to understand:</a:t>
            </a:r>
          </a:p>
          <a:p>
            <a:pPr eaLnBrk="1" hangingPunct="1"/>
            <a:endParaRPr lang="en-US" altLang="en-US" sz="1000" b="1" dirty="0">
              <a:latin typeface="Arial" panose="020B0604020202020204" pitchFamily="34" charset="0"/>
              <a:cs typeface="Arial" panose="020B0604020202020204" pitchFamily="34" charset="0"/>
            </a:endParaRP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What is diabetes?</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Why care at school is required</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Basic components of diabetes care at school</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Short and long term consequences of diabetes</a:t>
            </a:r>
          </a:p>
          <a:p>
            <a:pPr marL="342900" lvl="1" indent="-114300" eaLnBrk="1" hangingPunct="1">
              <a:buFontTx/>
              <a:buChar char="•"/>
            </a:pPr>
            <a:r>
              <a:rPr lang="en-US" altLang="en-US" sz="1000" dirty="0">
                <a:latin typeface="Arial" panose="020B0604020202020204" pitchFamily="34" charset="0"/>
                <a:cs typeface="Arial" panose="020B0604020202020204" pitchFamily="34" charset="0"/>
              </a:rPr>
              <a:t>Recognition and treatment of hypoglycemia (low blood glucose) and hyperglycemia (high blood glucose)</a:t>
            </a:r>
          </a:p>
          <a:p>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Diabetes is a chronic disease in which the body does not make or properly use insulin, a hormone that is needed to convert sugar, starches, and other food into energy by moving glucose from blood into the cells.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People with diabetes have increased blood glucose (sugar) levels for one or more of the following three reasons:  Either</a:t>
            </a:r>
          </a:p>
          <a:p>
            <a:pPr lvl="1" indent="-228600" eaLnBrk="1" hangingPunct="1">
              <a:buFontTx/>
              <a:buAutoNum type="arabicPeriod"/>
            </a:pPr>
            <a:r>
              <a:rPr lang="en-US" altLang="en-US" sz="1000" dirty="0">
                <a:latin typeface="Arial" panose="020B0604020202020204" pitchFamily="34" charset="0"/>
                <a:cs typeface="Arial" panose="020B0604020202020204" pitchFamily="34" charset="0"/>
              </a:rPr>
              <a:t> Little or no insulin is being produced,</a:t>
            </a:r>
          </a:p>
          <a:p>
            <a:pPr lvl="1" indent="-228600" eaLnBrk="1" hangingPunct="1">
              <a:buFontTx/>
              <a:buAutoNum type="arabicPeriod"/>
            </a:pPr>
            <a:r>
              <a:rPr lang="en-US" altLang="en-US" sz="1000" dirty="0">
                <a:latin typeface="Arial" panose="020B0604020202020204" pitchFamily="34" charset="0"/>
                <a:cs typeface="Arial" panose="020B0604020202020204" pitchFamily="34" charset="0"/>
              </a:rPr>
              <a:t> Insulin production is insufficient, and/or</a:t>
            </a:r>
          </a:p>
          <a:p>
            <a:pPr lvl="1" indent="-228600" eaLnBrk="1" hangingPunct="1">
              <a:buFontTx/>
              <a:buAutoNum type="arabicPeriod"/>
            </a:pPr>
            <a:r>
              <a:rPr lang="en-US" altLang="en-US" sz="1000" dirty="0">
                <a:latin typeface="Arial" panose="020B0604020202020204" pitchFamily="34" charset="0"/>
                <a:cs typeface="Arial" panose="020B0604020202020204" pitchFamily="34" charset="0"/>
              </a:rPr>
              <a:t> The body is resistant to the effects of insulin.</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As a result, high levels of glucose build up in the blood, and spill into the urine and out of the body. The body loses its main source of fuel and cells are deprived of glucose, a needed source of energy.  High blood glucose levels may result in short and long term complications over time.</a:t>
            </a: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27315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Type 1 Diabetes</a:t>
            </a:r>
            <a:r>
              <a:rPr lang="en-US" altLang="en-US" sz="1000" dirty="0">
                <a:latin typeface="Arial" panose="020B0604020202020204" pitchFamily="34" charset="0"/>
                <a:cs typeface="Arial" panose="020B0604020202020204" pitchFamily="34" charset="0"/>
              </a:rPr>
              <a:t>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Type 1 diabetes is an auto-immune disorder.  In type 1 diabetes, the immune system attacks the beta cells, the insulin-producing cells of the pancreas, and destroys them. </a:t>
            </a:r>
          </a:p>
          <a:p>
            <a:pPr eaLnBrk="1" hangingPunct="1"/>
            <a:r>
              <a:rPr lang="en-US" altLang="en-US" sz="1000" dirty="0">
                <a:latin typeface="Arial" panose="020B0604020202020204" pitchFamily="34" charset="0"/>
                <a:cs typeface="Arial" panose="020B0604020202020204" pitchFamily="34" charset="0"/>
              </a:rPr>
              <a:t> </a:t>
            </a:r>
          </a:p>
          <a:p>
            <a:pPr eaLnBrk="1" hangingPunct="1"/>
            <a:r>
              <a:rPr lang="en-US" altLang="en-US" sz="1000" dirty="0">
                <a:latin typeface="Arial" panose="020B0604020202020204" pitchFamily="34" charset="0"/>
                <a:cs typeface="Arial" panose="020B0604020202020204" pitchFamily="34" charset="0"/>
              </a:rPr>
              <a:t>The pancreas can no longer produce insulin, so people with type 1 diabetes need multiple daily administrations of insulin to live.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Type 1 diabetes can occur at any age, but the disease develops most often in children and young adults.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Type 1 diabetes accounts for about 5 to 10 percent of diagnosed diabetes in the United States.</a:t>
            </a:r>
          </a:p>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Symptoms.  </a:t>
            </a:r>
            <a:r>
              <a:rPr lang="en-US" altLang="en-US" sz="1000" dirty="0">
                <a:latin typeface="Arial" panose="020B0604020202020204" pitchFamily="34" charset="0"/>
                <a:cs typeface="Arial" panose="020B0604020202020204" pitchFamily="34" charset="0"/>
              </a:rPr>
              <a:t>The symptoms of type 1 diabetes usually develop over a short period of time.  They include increased thirst and urination, hunger, weight loss, dry skin, and sometimes blurred vision.  Children may also feel very tired all the time.  If not diagnosed and treated with insulin, the person with type 1 diabetes will eventually lapse into a life-threatening condition known as diabetic ketoacidosis (KEY-toe-</a:t>
            </a:r>
            <a:r>
              <a:rPr lang="en-US" altLang="en-US" sz="1000" dirty="0" err="1">
                <a:latin typeface="Arial" panose="020B0604020202020204" pitchFamily="34" charset="0"/>
                <a:cs typeface="Arial" panose="020B0604020202020204" pitchFamily="34" charset="0"/>
              </a:rPr>
              <a:t>asi</a:t>
            </a:r>
            <a:r>
              <a:rPr lang="en-US" altLang="en-US" sz="1000" dirty="0">
                <a:latin typeface="Arial" panose="020B0604020202020204" pitchFamily="34" charset="0"/>
                <a:cs typeface="Arial" panose="020B0604020202020204" pitchFamily="34" charset="0"/>
              </a:rPr>
              <a:t>-DOE-sis) or DKA.</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Risk factors.  </a:t>
            </a:r>
            <a:r>
              <a:rPr lang="en-US" altLang="en-US" sz="1000" dirty="0">
                <a:latin typeface="Arial" panose="020B0604020202020204" pitchFamily="34" charset="0"/>
                <a:cs typeface="Arial" panose="020B0604020202020204" pitchFamily="34" charset="0"/>
              </a:rPr>
              <a:t>Though scientists have made much progress in predicting who is at risk for developing type 1 diabetes, they do not know exactly what triggers the immune system’s attack on beta cells.  They believe that type 1 diabetes is due to a combination of genetic and environmental factors.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Onset in children has a variable timeframe. Some children develop type 2 diabetes rather quickly, others more slowly.</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Some symptoms are often similar to type 1:</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Tired, thirsty, hunger, increased urination</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Some children show no symptoms at diagnosis.  Others are symptomatic with very high blood glucose levels.</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180301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Type 2 Diabetes</a:t>
            </a: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Type 2 diabetes is the most common form of diabetes. In type 2 diabetes, either the body does not produce enough insulin or the cells ignore the insulin.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In Type 2 diabetes, either the pancreas is unable to make enough insulin or the body cells have become less responsive to insulin, a condition called insulin resistance.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With insulin resistance the body needs increasing amounts of insulin to control blood glucose.  In response, the pancreas tries to make more insulin, but sometimes cannot make enough.</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Type 2 diabetes used to be found mainly in adults who were overweight and over age 40.  Now, as more children and adolescents in the United States become overweight and inactive, type 2 diabetes occurs more often in young people. Type 2 diabetes is more common in certain racial and ethnic groups such as African Americans, Hispanics/Latinos, American Indians, Alaska Natives, Asian Americans, and Pacific Islanders.  Other risk factor include having a mother who had diabetes during her pregnancy.</a:t>
            </a: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1" dirty="0">
                <a:latin typeface="Arial" panose="020B0604020202020204" pitchFamily="34" charset="0"/>
                <a:cs typeface="Arial" panose="020B0604020202020204" pitchFamily="34" charset="0"/>
              </a:rPr>
              <a:t>Diabetes is managed with medication, nutrition, physical activity and glucose monitoring, but there is NO cure.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When the body doesn’t produce insulin, it must be obtained from another source. All people with type 1 diabetes must take insulin by injection to live.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Many people with type 2 diabetes take glucose-lowering medications which can be taken orally or by injection. Many youth with type 2 take insulin, often in addition to other glucose lowering medications. People with both types of diabetes also need to manage their diet and physical activity.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Neither insulin nor other medications, however, are cures for diabetes: they only help manage it.  With both type 1 or type 2 diabetes, the goal of effective diabetes management is to manage blood glucose levels by keeping them within a target range that is individually determined for each child.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b="1" dirty="0">
                <a:latin typeface="Arial" panose="020B0604020202020204" pitchFamily="34" charset="0"/>
                <a:cs typeface="Arial" panose="020B0604020202020204" pitchFamily="34" charset="0"/>
              </a:rPr>
              <a:t>Optimal blood glucose control is essential to:</a:t>
            </a: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Promote normal growth and development and allow for optimal learning. </a:t>
            </a: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Prevent the immediate dangers of blood glucose that is either too high or too low.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b="1" dirty="0">
                <a:latin typeface="Arial" panose="020B0604020202020204" pitchFamily="34" charset="0"/>
                <a:cs typeface="Arial" panose="020B0604020202020204" pitchFamily="34" charset="0"/>
              </a:rPr>
              <a:t>Additionally, research has shown that maintaining blood glucose levels within the target range can:</a:t>
            </a: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Reduce risks or delay the long-term complications of diabetes such as heart attack, stroke, blindness, kidney failure, nerve disease, and amputations of the foot or leg.*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800" i="1" dirty="0">
                <a:latin typeface="Arial" panose="020B0604020202020204" pitchFamily="34" charset="0"/>
                <a:cs typeface="Arial" panose="020B0604020202020204" pitchFamily="34" charset="0"/>
              </a:rPr>
              <a:t>*While it is important for school personnel to be aware of the potential for these serious life-limiting or life threatening complications, it is not appropriate for school personnel to discuss risks for complications with individual students.</a:t>
            </a:r>
          </a:p>
          <a:p>
            <a:pPr eaLnBrk="1" hangingPunct="1">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84000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08701-383F-486F-874F-307DE4460D2E}"/>
              </a:ext>
            </a:extLst>
          </p:cNvPr>
          <p:cNvSpPr/>
          <p:nvPr userDrawn="1"/>
        </p:nvSpPr>
        <p:spPr>
          <a:xfrm>
            <a:off x="1612056" y="2258461"/>
            <a:ext cx="1580272" cy="103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6" name="Title Placeholder 12">
            <a:extLst>
              <a:ext uri="{FF2B5EF4-FFF2-40B4-BE49-F238E27FC236}">
                <a16:creationId xmlns:a16="http://schemas.microsoft.com/office/drawing/2014/main" id="{9EA1BE43-2435-4E2E-AA48-BBAFCEEE31BC}"/>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Text Placeholder 7">
            <a:extLst>
              <a:ext uri="{FF2B5EF4-FFF2-40B4-BE49-F238E27FC236}">
                <a16:creationId xmlns:a16="http://schemas.microsoft.com/office/drawing/2014/main" id="{F377AB72-C902-FD44-8FD0-36E49F6EB1C9}"/>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3257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8"/>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dirty="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dirty="0">
              <a:solidFill>
                <a:schemeClr val="tx1">
                  <a:lumMod val="50000"/>
                  <a:lumOff val="50000"/>
                </a:schemeClr>
              </a:solidFill>
              <a:latin typeface="Arial"/>
              <a:ea typeface="ＭＳ Ｐゴシック"/>
              <a:cs typeface="Arial"/>
            </a:endParaRPr>
          </a:p>
        </p:txBody>
      </p:sp>
      <p:pic>
        <p:nvPicPr>
          <p:cNvPr id="5" name="Picture 4">
            <a:extLst>
              <a:ext uri="{FF2B5EF4-FFF2-40B4-BE49-F238E27FC236}">
                <a16:creationId xmlns:a16="http://schemas.microsoft.com/office/drawing/2014/main" id="{A221EA8F-680D-4359-984A-658EE5CBF7E1}"/>
              </a:ext>
            </a:extLst>
          </p:cNvPr>
          <p:cNvPicPr>
            <a:picLocks noChangeAspect="1" noChangeArrowheads="1"/>
          </p:cNvPicPr>
          <p:nvPr userDrawn="1"/>
        </p:nvPicPr>
        <p:blipFill>
          <a:blip r:embed="rId3"/>
          <a:stretch>
            <a:fillRect/>
          </a:stretch>
        </p:blipFill>
        <p:spPr bwMode="auto">
          <a:xfrm>
            <a:off x="10383312" y="6117389"/>
            <a:ext cx="1256093" cy="51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5918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DIABETES BASICS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3627BF-C7F3-312B-B8AD-777ADEA12F5F}"/>
              </a:ext>
            </a:extLst>
          </p:cNvPr>
          <p:cNvSpPr>
            <a:spLocks noGrp="1"/>
          </p:cNvSpPr>
          <p:nvPr>
            <p:ph type="body" sz="quarter" idx="10"/>
          </p:nvPr>
        </p:nvSpPr>
        <p:spPr/>
        <p:txBody>
          <a:bodyPr/>
          <a:lstStyle/>
          <a:p>
            <a:r>
              <a:rPr lang="en-US" dirty="0"/>
              <a:t>Diabetes Management</a:t>
            </a:r>
          </a:p>
        </p:txBody>
      </p:sp>
      <p:sp>
        <p:nvSpPr>
          <p:cNvPr id="8" name="Rectangle 7">
            <a:extLst>
              <a:ext uri="{FF2B5EF4-FFF2-40B4-BE49-F238E27FC236}">
                <a16:creationId xmlns:a16="http://schemas.microsoft.com/office/drawing/2014/main" id="{6D0A3C71-D313-8DFF-97F8-C2D43DD5265C}"/>
              </a:ext>
            </a:extLst>
          </p:cNvPr>
          <p:cNvSpPr/>
          <p:nvPr/>
        </p:nvSpPr>
        <p:spPr>
          <a:xfrm>
            <a:off x="670106" y="2441611"/>
            <a:ext cx="3163663" cy="3783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FAA45E79-4DCF-4E09-3855-11CB5B54DBC0}"/>
              </a:ext>
            </a:extLst>
          </p:cNvPr>
          <p:cNvSpPr txBox="1">
            <a:spLocks/>
          </p:cNvSpPr>
          <p:nvPr/>
        </p:nvSpPr>
        <p:spPr>
          <a:xfrm>
            <a:off x="924195" y="3533845"/>
            <a:ext cx="243205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Diabetes is managed,</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but it does not go away</a:t>
            </a:r>
          </a:p>
        </p:txBody>
      </p:sp>
      <p:sp>
        <p:nvSpPr>
          <p:cNvPr id="2" name="Text Placeholder 19">
            <a:extLst>
              <a:ext uri="{FF2B5EF4-FFF2-40B4-BE49-F238E27FC236}">
                <a16:creationId xmlns:a16="http://schemas.microsoft.com/office/drawing/2014/main" id="{C6E8B6A2-525F-D606-BA14-6EFB366B58AB}"/>
              </a:ext>
            </a:extLst>
          </p:cNvPr>
          <p:cNvSpPr txBox="1">
            <a:spLocks/>
          </p:cNvSpPr>
          <p:nvPr/>
        </p:nvSpPr>
        <p:spPr>
          <a:xfrm>
            <a:off x="4250381" y="2859277"/>
            <a:ext cx="243205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800" b="1" dirty="0">
                <a:solidFill>
                  <a:schemeClr val="accent1"/>
                </a:solidFill>
                <a:latin typeface="Arial" panose="020B0604020202020204" pitchFamily="34" charset="0"/>
                <a:cs typeface="Arial" panose="020B0604020202020204" pitchFamily="34" charset="0"/>
              </a:rPr>
              <a:t>GOAL</a:t>
            </a:r>
          </a:p>
        </p:txBody>
      </p:sp>
      <p:sp>
        <p:nvSpPr>
          <p:cNvPr id="3" name="Text Placeholder 20">
            <a:extLst>
              <a:ext uri="{FF2B5EF4-FFF2-40B4-BE49-F238E27FC236}">
                <a16:creationId xmlns:a16="http://schemas.microsoft.com/office/drawing/2014/main" id="{98F381CF-CBDE-BCE3-392D-0FECECD9FEA0}"/>
              </a:ext>
            </a:extLst>
          </p:cNvPr>
          <p:cNvSpPr txBox="1">
            <a:spLocks/>
          </p:cNvSpPr>
          <p:nvPr/>
        </p:nvSpPr>
        <p:spPr>
          <a:xfrm>
            <a:off x="4250381" y="3533844"/>
            <a:ext cx="2861619" cy="88247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dirty="0">
                <a:solidFill>
                  <a:schemeClr val="accent1"/>
                </a:solidFill>
                <a:latin typeface="Arial" panose="020B0604020202020204" pitchFamily="34" charset="0"/>
                <a:cs typeface="Arial" panose="020B0604020202020204" pitchFamily="34" charset="0"/>
              </a:rPr>
              <a:t>Maintain target blood glucose</a:t>
            </a:r>
          </a:p>
        </p:txBody>
      </p:sp>
      <p:cxnSp>
        <p:nvCxnSpPr>
          <p:cNvPr id="4" name="Straight Connector 3">
            <a:extLst>
              <a:ext uri="{FF2B5EF4-FFF2-40B4-BE49-F238E27FC236}">
                <a16:creationId xmlns:a16="http://schemas.microsoft.com/office/drawing/2014/main" id="{436C6D35-DEE5-DC70-4755-18E9F50F2507}"/>
              </a:ext>
            </a:extLst>
          </p:cNvPr>
          <p:cNvCxnSpPr>
            <a:cxnSpLocks/>
          </p:cNvCxnSpPr>
          <p:nvPr/>
        </p:nvCxnSpPr>
        <p:spPr>
          <a:xfrm>
            <a:off x="4327293" y="3429000"/>
            <a:ext cx="400390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58C4A82-72DA-873C-62E7-13A0D9391C3E}"/>
              </a:ext>
            </a:extLst>
          </p:cNvPr>
          <p:cNvPicPr>
            <a:picLocks noChangeAspect="1"/>
          </p:cNvPicPr>
          <p:nvPr/>
        </p:nvPicPr>
        <p:blipFill>
          <a:blip r:embed="rId3"/>
          <a:stretch>
            <a:fillRect/>
          </a:stretch>
        </p:blipFill>
        <p:spPr>
          <a:xfrm>
            <a:off x="6096000" y="3621363"/>
            <a:ext cx="2533650" cy="2533650"/>
          </a:xfrm>
          <a:prstGeom prst="rect">
            <a:avLst/>
          </a:prstGeom>
        </p:spPr>
      </p:pic>
    </p:spTree>
    <p:extLst>
      <p:ext uri="{BB962C8B-B14F-4D97-AF65-F5344CB8AC3E}">
        <p14:creationId xmlns:p14="http://schemas.microsoft.com/office/powerpoint/2010/main" val="141866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a:xfrm>
            <a:off x="670106" y="1253016"/>
            <a:ext cx="10556694" cy="1188595"/>
          </a:xfrm>
        </p:spPr>
        <p:txBody>
          <a:bodyPr/>
          <a:lstStyle/>
          <a:p>
            <a:r>
              <a:rPr lang="en-US" dirty="0"/>
              <a:t>Diabetes Medical Management Plan (DMMP)</a:t>
            </a:r>
          </a:p>
          <a:p>
            <a:endParaRPr lang="en-US" dirty="0"/>
          </a:p>
        </p:txBody>
      </p:sp>
      <p:sp>
        <p:nvSpPr>
          <p:cNvPr id="10" name="Rectangle 9">
            <a:extLst>
              <a:ext uri="{FF2B5EF4-FFF2-40B4-BE49-F238E27FC236}">
                <a16:creationId xmlns:a16="http://schemas.microsoft.com/office/drawing/2014/main" id="{85E48778-CD49-C7A3-FC26-90AB04DFE667}"/>
              </a:ext>
            </a:extLst>
          </p:cNvPr>
          <p:cNvSpPr/>
          <p:nvPr/>
        </p:nvSpPr>
        <p:spPr>
          <a:xfrm>
            <a:off x="801189" y="2643485"/>
            <a:ext cx="5295779" cy="1495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AFA04A7-7007-C5C7-0DA9-829EFB516B0D}"/>
              </a:ext>
            </a:extLst>
          </p:cNvPr>
          <p:cNvSpPr/>
          <p:nvPr/>
        </p:nvSpPr>
        <p:spPr>
          <a:xfrm>
            <a:off x="801189" y="4214515"/>
            <a:ext cx="5295779" cy="1495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D5BFD8A-8247-1509-F009-B98803E3F060}"/>
              </a:ext>
            </a:extLst>
          </p:cNvPr>
          <p:cNvSpPr/>
          <p:nvPr/>
        </p:nvSpPr>
        <p:spPr>
          <a:xfrm>
            <a:off x="6228051" y="2643485"/>
            <a:ext cx="5295779" cy="1495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EBDC6E4-6276-69F9-14C3-3D3FEF150CE7}"/>
              </a:ext>
            </a:extLst>
          </p:cNvPr>
          <p:cNvSpPr/>
          <p:nvPr/>
        </p:nvSpPr>
        <p:spPr>
          <a:xfrm>
            <a:off x="6228051" y="4214515"/>
            <a:ext cx="5295779" cy="1495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241821"/>
            <a:ext cx="4740890"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Basis for all school-based diabetes care plans</a:t>
            </a:r>
          </a:p>
        </p:txBody>
      </p:sp>
      <p:sp>
        <p:nvSpPr>
          <p:cNvPr id="15" name="TextBox 14">
            <a:extLst>
              <a:ext uri="{FF2B5EF4-FFF2-40B4-BE49-F238E27FC236}">
                <a16:creationId xmlns:a16="http://schemas.microsoft.com/office/drawing/2014/main" id="{FFAE603E-3379-E3C7-C378-BF176FB25708}"/>
              </a:ext>
            </a:extLst>
          </p:cNvPr>
          <p:cNvSpPr txBox="1"/>
          <p:nvPr/>
        </p:nvSpPr>
        <p:spPr>
          <a:xfrm>
            <a:off x="1053737" y="4795625"/>
            <a:ext cx="4740890"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Individualized</a:t>
            </a:r>
          </a:p>
        </p:txBody>
      </p:sp>
      <p:sp>
        <p:nvSpPr>
          <p:cNvPr id="16" name="TextBox 15">
            <a:extLst>
              <a:ext uri="{FF2B5EF4-FFF2-40B4-BE49-F238E27FC236}">
                <a16:creationId xmlns:a16="http://schemas.microsoft.com/office/drawing/2014/main" id="{75718FAD-BD30-C3EC-5357-CC1989EA5159}"/>
              </a:ext>
            </a:extLst>
          </p:cNvPr>
          <p:cNvSpPr txBox="1"/>
          <p:nvPr/>
        </p:nvSpPr>
        <p:spPr>
          <a:xfrm>
            <a:off x="6467053" y="2995600"/>
            <a:ext cx="4682481"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Developed by the student’s personal health care team and parent/guardian and signed by a member of student’s personal health care team</a:t>
            </a:r>
          </a:p>
        </p:txBody>
      </p:sp>
      <p:sp>
        <p:nvSpPr>
          <p:cNvPr id="17" name="TextBox 16">
            <a:extLst>
              <a:ext uri="{FF2B5EF4-FFF2-40B4-BE49-F238E27FC236}">
                <a16:creationId xmlns:a16="http://schemas.microsoft.com/office/drawing/2014/main" id="{3B3B3A9D-BD90-9598-BAD7-0A1537C7BC04}"/>
              </a:ext>
            </a:extLst>
          </p:cNvPr>
          <p:cNvSpPr txBox="1"/>
          <p:nvPr/>
        </p:nvSpPr>
        <p:spPr>
          <a:xfrm>
            <a:off x="6467053" y="4426292"/>
            <a:ext cx="4682481"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Implemented collaboratively by the school diabetes team:</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School nurse / student / parent or guardian / other school personnel  </a:t>
            </a:r>
          </a:p>
        </p:txBody>
      </p:sp>
    </p:spTree>
    <p:extLst>
      <p:ext uri="{BB962C8B-B14F-4D97-AF65-F5344CB8AC3E}">
        <p14:creationId xmlns:p14="http://schemas.microsoft.com/office/powerpoint/2010/main" val="314274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1769045"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Diabetes Management</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1918941"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Food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Not enough insulin or carbs don’t match insulin provided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Illness, stress, injury</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Side effects from other medications (steroids)</a:t>
            </a:r>
          </a:p>
        </p:txBody>
      </p:sp>
      <p:sp>
        <p:nvSpPr>
          <p:cNvPr id="12" name="Rectangle 11">
            <a:extLst>
              <a:ext uri="{FF2B5EF4-FFF2-40B4-BE49-F238E27FC236}">
                <a16:creationId xmlns:a16="http://schemas.microsoft.com/office/drawing/2014/main" id="{28437ACD-FF0B-7E07-D167-ADBF35212BFD}"/>
              </a:ext>
            </a:extLst>
          </p:cNvPr>
          <p:cNvSpPr/>
          <p:nvPr/>
        </p:nvSpPr>
        <p:spPr>
          <a:xfrm>
            <a:off x="5949247"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a:extLst>
              <a:ext uri="{FF2B5EF4-FFF2-40B4-BE49-F238E27FC236}">
                <a16:creationId xmlns:a16="http://schemas.microsoft.com/office/drawing/2014/main" id="{36ED0B60-2B9C-064C-875C-A281BF2EA153}"/>
              </a:ext>
            </a:extLst>
          </p:cNvPr>
          <p:cNvSpPr txBox="1">
            <a:spLocks/>
          </p:cNvSpPr>
          <p:nvPr/>
        </p:nvSpPr>
        <p:spPr>
          <a:xfrm>
            <a:off x="6099143"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Too much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Carbohydrates don’t match insulin given or didn’t finish all carbohydrates after providing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Exercise or activity *</a:t>
            </a:r>
          </a:p>
        </p:txBody>
      </p:sp>
      <p:grpSp>
        <p:nvGrpSpPr>
          <p:cNvPr id="24" name="Group 23">
            <a:extLst>
              <a:ext uri="{FF2B5EF4-FFF2-40B4-BE49-F238E27FC236}">
                <a16:creationId xmlns:a16="http://schemas.microsoft.com/office/drawing/2014/main" id="{65DFE15C-D201-AB36-ADE5-4A62FF721DF7}"/>
              </a:ext>
            </a:extLst>
          </p:cNvPr>
          <p:cNvGrpSpPr/>
          <p:nvPr/>
        </p:nvGrpSpPr>
        <p:grpSpPr>
          <a:xfrm>
            <a:off x="1077304" y="2755824"/>
            <a:ext cx="530828" cy="2750895"/>
            <a:chOff x="9070377" y="2461184"/>
            <a:chExt cx="530828" cy="2750895"/>
          </a:xfrm>
        </p:grpSpPr>
        <p:sp>
          <p:nvSpPr>
            <p:cNvPr id="18" name="Chevron 17">
              <a:extLst>
                <a:ext uri="{FF2B5EF4-FFF2-40B4-BE49-F238E27FC236}">
                  <a16:creationId xmlns:a16="http://schemas.microsoft.com/office/drawing/2014/main" id="{83F3E90C-469E-9E5C-FE6F-E56DC2179802}"/>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9F724C25-C598-DDCB-52E2-3F66931183B2}"/>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8785B4A3-CD24-6C54-5657-21FFD4B73BC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22AB6F2-A39F-9DB3-68F3-0D6243ABC39C}"/>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a:extLst>
                <a:ext uri="{FF2B5EF4-FFF2-40B4-BE49-F238E27FC236}">
                  <a16:creationId xmlns:a16="http://schemas.microsoft.com/office/drawing/2014/main" id="{88230F34-8F13-A969-9062-FE0512BD2900}"/>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A9BA5638-EAB8-13F0-E054-31CECAAB69B3}"/>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F05CFA0C-B888-DCEC-1EFE-7FE5BFA631DD}"/>
              </a:ext>
            </a:extLst>
          </p:cNvPr>
          <p:cNvGrpSpPr/>
          <p:nvPr/>
        </p:nvGrpSpPr>
        <p:grpSpPr>
          <a:xfrm rot="10800000">
            <a:off x="9990180" y="2755824"/>
            <a:ext cx="530828" cy="2750895"/>
            <a:chOff x="9070377" y="2461184"/>
            <a:chExt cx="530828" cy="2750895"/>
          </a:xfrm>
        </p:grpSpPr>
        <p:sp>
          <p:nvSpPr>
            <p:cNvPr id="26" name="Chevron 25">
              <a:extLst>
                <a:ext uri="{FF2B5EF4-FFF2-40B4-BE49-F238E27FC236}">
                  <a16:creationId xmlns:a16="http://schemas.microsoft.com/office/drawing/2014/main" id="{C1110877-CB45-F7E5-9878-AB3046942D7E}"/>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A1306BEC-665E-3A56-FF1F-38D2C4E151C0}"/>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a:extLst>
                <a:ext uri="{FF2B5EF4-FFF2-40B4-BE49-F238E27FC236}">
                  <a16:creationId xmlns:a16="http://schemas.microsoft.com/office/drawing/2014/main" id="{434E15D1-7552-E3B5-9F80-743494A39BE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a:extLst>
                <a:ext uri="{FF2B5EF4-FFF2-40B4-BE49-F238E27FC236}">
                  <a16:creationId xmlns:a16="http://schemas.microsoft.com/office/drawing/2014/main" id="{0A3A3382-3013-02A0-18EF-F33BF4FF970E}"/>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a:extLst>
                <a:ext uri="{FF2B5EF4-FFF2-40B4-BE49-F238E27FC236}">
                  <a16:creationId xmlns:a16="http://schemas.microsoft.com/office/drawing/2014/main" id="{C9BFFCF7-49CB-46BD-C791-C781BFCE66DF}"/>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a:extLst>
                <a:ext uri="{FF2B5EF4-FFF2-40B4-BE49-F238E27FC236}">
                  <a16:creationId xmlns:a16="http://schemas.microsoft.com/office/drawing/2014/main" id="{D1F2FEDA-79D3-D266-0827-E3B957CDDAF4}"/>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a:extLst>
              <a:ext uri="{FF2B5EF4-FFF2-40B4-BE49-F238E27FC236}">
                <a16:creationId xmlns:a16="http://schemas.microsoft.com/office/drawing/2014/main" id="{FD684395-FF14-3DFB-1122-FCB04012A759}"/>
              </a:ext>
            </a:extLst>
          </p:cNvPr>
          <p:cNvSpPr txBox="1"/>
          <p:nvPr/>
        </p:nvSpPr>
        <p:spPr>
          <a:xfrm rot="16200000">
            <a:off x="-479369" y="3950052"/>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RAISING</a:t>
            </a:r>
          </a:p>
        </p:txBody>
      </p:sp>
      <p:sp>
        <p:nvSpPr>
          <p:cNvPr id="35" name="TextBox 34">
            <a:extLst>
              <a:ext uri="{FF2B5EF4-FFF2-40B4-BE49-F238E27FC236}">
                <a16:creationId xmlns:a16="http://schemas.microsoft.com/office/drawing/2014/main" id="{9C57A390-786F-C73D-560A-BFE23F57B069}"/>
              </a:ext>
            </a:extLst>
          </p:cNvPr>
          <p:cNvSpPr txBox="1"/>
          <p:nvPr/>
        </p:nvSpPr>
        <p:spPr>
          <a:xfrm rot="5400000">
            <a:off x="9333668" y="3943163"/>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LOWERING</a:t>
            </a:r>
          </a:p>
        </p:txBody>
      </p:sp>
      <p:sp>
        <p:nvSpPr>
          <p:cNvPr id="36" name="TextBox 35">
            <a:extLst>
              <a:ext uri="{FF2B5EF4-FFF2-40B4-BE49-F238E27FC236}">
                <a16:creationId xmlns:a16="http://schemas.microsoft.com/office/drawing/2014/main" id="{DCCF87CA-5FCA-F4D1-F0E4-F40298EDCBE7}"/>
              </a:ext>
            </a:extLst>
          </p:cNvPr>
          <p:cNvSpPr txBox="1"/>
          <p:nvPr/>
        </p:nvSpPr>
        <p:spPr>
          <a:xfrm>
            <a:off x="1769045" y="2223514"/>
            <a:ext cx="8106166" cy="461665"/>
          </a:xfrm>
          <a:prstGeom prst="rect">
            <a:avLst/>
          </a:prstGeom>
          <a:noFill/>
        </p:spPr>
        <p:txBody>
          <a:bodyPr wrap="square" rtlCol="0">
            <a:spAutoFit/>
          </a:bodyPr>
          <a:lstStyle/>
          <a:p>
            <a:pPr algn="ctr"/>
            <a:r>
              <a:rPr lang="en-US" altLang="en-US" sz="2400" b="1" kern="0" dirty="0">
                <a:solidFill>
                  <a:schemeClr val="accent1"/>
                </a:solidFill>
                <a:latin typeface="Arial" panose="020B0604020202020204" pitchFamily="34" charset="0"/>
                <a:cs typeface="Arial" panose="020B0604020202020204" pitchFamily="34" charset="0"/>
              </a:rPr>
              <a:t>CONSTANT JUGGLING 24/7</a:t>
            </a:r>
          </a:p>
        </p:txBody>
      </p:sp>
      <p:sp>
        <p:nvSpPr>
          <p:cNvPr id="37" name="Rectangle 2">
            <a:extLst>
              <a:ext uri="{FF2B5EF4-FFF2-40B4-BE49-F238E27FC236}">
                <a16:creationId xmlns:a16="http://schemas.microsoft.com/office/drawing/2014/main" id="{C39EF9C4-C363-17BF-C2BD-36025F713846}"/>
              </a:ext>
            </a:extLst>
          </p:cNvPr>
          <p:cNvSpPr txBox="1">
            <a:spLocks noChangeArrowheads="1"/>
          </p:cNvSpPr>
          <p:nvPr/>
        </p:nvSpPr>
        <p:spPr bwMode="auto">
          <a:xfrm>
            <a:off x="1769045" y="5584253"/>
            <a:ext cx="8106166" cy="617257"/>
          </a:xfrm>
          <a:prstGeom prst="rect">
            <a:avLst/>
          </a:prstGeom>
          <a:noFill/>
          <a:ln>
            <a:noFill/>
          </a:ln>
        </p:spPr>
        <p:txBody>
          <a:bodyPr anchor="b"/>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algn="l" eaLnBrk="1" hangingPunct="1">
              <a:defRPr/>
            </a:pPr>
            <a:r>
              <a:rPr lang="en-US" altLang="en-US" sz="1400" b="0" kern="0" dirty="0">
                <a:solidFill>
                  <a:srgbClr val="000000"/>
                </a:solidFill>
                <a:latin typeface="Arial" panose="020B0604020202020204" pitchFamily="34" charset="0"/>
                <a:cs typeface="Arial" panose="020B0604020202020204" pitchFamily="34" charset="0"/>
              </a:rPr>
              <a:t>* Physical activity generally lowers blood glucose. However, certain activities may raise blood glucose for some students.  </a:t>
            </a:r>
          </a:p>
        </p:txBody>
      </p:sp>
    </p:spTree>
    <p:extLst>
      <p:ext uri="{BB962C8B-B14F-4D97-AF65-F5344CB8AC3E}">
        <p14:creationId xmlns:p14="http://schemas.microsoft.com/office/powerpoint/2010/main" val="191970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3996265" cy="3827394"/>
          </a:xfrm>
        </p:spPr>
        <p:txBody>
          <a:bodyPr/>
          <a:lstStyle/>
          <a:p>
            <a:pPr marL="0" indent="0">
              <a:buNone/>
            </a:pPr>
            <a:r>
              <a:rPr lang="en-US" b="1" dirty="0">
                <a:solidFill>
                  <a:schemeClr val="accent1"/>
                </a:solidFill>
              </a:rPr>
              <a:t>ROUTINE CARE:</a:t>
            </a:r>
          </a:p>
          <a:p>
            <a:r>
              <a:rPr lang="en-US" dirty="0"/>
              <a:t>Many students will be able to handle all or almost all routine diabetes care by themselves</a:t>
            </a:r>
          </a:p>
          <a:p>
            <a:r>
              <a:rPr lang="en-US" dirty="0"/>
              <a:t>Some students will need school staff to perform or assist with routine diabetes care</a:t>
            </a:r>
          </a:p>
          <a:p>
            <a:r>
              <a:rPr lang="en-US" dirty="0"/>
              <a:t>Care needs will be outlined in the Diabetes Medical Management Plan (DMMP) for each student</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Diabetes Management</a:t>
            </a:r>
          </a:p>
        </p:txBody>
      </p:sp>
      <p:sp>
        <p:nvSpPr>
          <p:cNvPr id="5" name="Text Placeholder 1">
            <a:extLst>
              <a:ext uri="{FF2B5EF4-FFF2-40B4-BE49-F238E27FC236}">
                <a16:creationId xmlns:a16="http://schemas.microsoft.com/office/drawing/2014/main" id="{54982A6F-CA1B-E5C6-0C37-23F975961FEA}"/>
              </a:ext>
            </a:extLst>
          </p:cNvPr>
          <p:cNvSpPr txBox="1">
            <a:spLocks/>
          </p:cNvSpPr>
          <p:nvPr/>
        </p:nvSpPr>
        <p:spPr>
          <a:xfrm>
            <a:off x="7329806" y="2179829"/>
            <a:ext cx="3996265" cy="131600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b="1" dirty="0">
                <a:solidFill>
                  <a:schemeClr val="accent1"/>
                </a:solidFill>
              </a:rPr>
              <a:t>EMERGENCY CARE:</a:t>
            </a:r>
          </a:p>
          <a:p>
            <a:r>
              <a:rPr lang="en-US" dirty="0"/>
              <a:t>ALL students with diabetes will need help in the event of an emergency situation</a:t>
            </a:r>
          </a:p>
        </p:txBody>
      </p:sp>
      <p:pic>
        <p:nvPicPr>
          <p:cNvPr id="6" name="Picture 5">
            <a:extLst>
              <a:ext uri="{FF2B5EF4-FFF2-40B4-BE49-F238E27FC236}">
                <a16:creationId xmlns:a16="http://schemas.microsoft.com/office/drawing/2014/main" id="{E1B6F976-103E-0FCE-1B0C-A3715BAC77B5}"/>
              </a:ext>
            </a:extLst>
          </p:cNvPr>
          <p:cNvPicPr>
            <a:picLocks noChangeAspect="1"/>
          </p:cNvPicPr>
          <p:nvPr/>
        </p:nvPicPr>
        <p:blipFill>
          <a:blip r:embed="rId3"/>
          <a:stretch>
            <a:fillRect/>
          </a:stretch>
        </p:blipFill>
        <p:spPr>
          <a:xfrm>
            <a:off x="781232" y="2250949"/>
            <a:ext cx="977900" cy="977900"/>
          </a:xfrm>
          <a:prstGeom prst="rect">
            <a:avLst/>
          </a:prstGeom>
        </p:spPr>
      </p:pic>
      <p:pic>
        <p:nvPicPr>
          <p:cNvPr id="7" name="Picture 6">
            <a:extLst>
              <a:ext uri="{FF2B5EF4-FFF2-40B4-BE49-F238E27FC236}">
                <a16:creationId xmlns:a16="http://schemas.microsoft.com/office/drawing/2014/main" id="{F397AF94-29A5-A519-459F-2939137EC069}"/>
              </a:ext>
            </a:extLst>
          </p:cNvPr>
          <p:cNvPicPr>
            <a:picLocks noChangeAspect="1"/>
          </p:cNvPicPr>
          <p:nvPr/>
        </p:nvPicPr>
        <p:blipFill>
          <a:blip r:embed="rId4"/>
          <a:stretch>
            <a:fillRect/>
          </a:stretch>
        </p:blipFill>
        <p:spPr>
          <a:xfrm>
            <a:off x="6096000" y="2250949"/>
            <a:ext cx="977900" cy="977900"/>
          </a:xfrm>
          <a:prstGeom prst="rect">
            <a:avLst/>
          </a:prstGeom>
        </p:spPr>
      </p:pic>
    </p:spTree>
    <p:extLst>
      <p:ext uri="{BB962C8B-B14F-4D97-AF65-F5344CB8AC3E}">
        <p14:creationId xmlns:p14="http://schemas.microsoft.com/office/powerpoint/2010/main" val="297767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Hypoglycemia: </a:t>
            </a:r>
            <a:br>
              <a:rPr lang="en-US" dirty="0"/>
            </a:br>
            <a:r>
              <a:rPr lang="en-US" dirty="0"/>
              <a:t>Possible Signs and Symptoms</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4642310"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to Moderate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45181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3"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Extreme Hunger</a:t>
            </a:r>
          </a:p>
          <a:p>
            <a:pPr marL="285750" indent="-285750">
              <a:lnSpc>
                <a:spcPct val="100000"/>
              </a:lnSpc>
              <a:spcBef>
                <a:spcPts val="0"/>
              </a:spcBef>
              <a:buFont typeface="Wingdings" pitchFamily="2" charset="2"/>
              <a:buChar char="§"/>
            </a:pPr>
            <a:r>
              <a:rPr lang="en-US" sz="1400" b="0" dirty="0"/>
              <a:t>Shakiness</a:t>
            </a:r>
          </a:p>
          <a:p>
            <a:pPr marL="285750" indent="-285750">
              <a:lnSpc>
                <a:spcPct val="100000"/>
              </a:lnSpc>
              <a:spcBef>
                <a:spcPts val="0"/>
              </a:spcBef>
              <a:buFont typeface="Wingdings" pitchFamily="2" charset="2"/>
              <a:buChar char="§"/>
            </a:pPr>
            <a:r>
              <a:rPr lang="en-US" sz="1400" b="0" dirty="0"/>
              <a:t>Weakness</a:t>
            </a:r>
          </a:p>
          <a:p>
            <a:pPr marL="285750" indent="-285750">
              <a:lnSpc>
                <a:spcPct val="100000"/>
              </a:lnSpc>
              <a:spcBef>
                <a:spcPts val="0"/>
              </a:spcBef>
              <a:buFont typeface="Wingdings" pitchFamily="2" charset="2"/>
              <a:buChar char="§"/>
            </a:pPr>
            <a:r>
              <a:rPr lang="en-US" sz="1400" b="0" dirty="0"/>
              <a:t>Paleness</a:t>
            </a:r>
          </a:p>
          <a:p>
            <a:pPr marL="285750" indent="-285750">
              <a:lnSpc>
                <a:spcPct val="100000"/>
              </a:lnSpc>
              <a:spcBef>
                <a:spcPts val="0"/>
              </a:spcBef>
              <a:buFont typeface="Wingdings" pitchFamily="2" charset="2"/>
              <a:buChar char="§"/>
            </a:pPr>
            <a:r>
              <a:rPr lang="en-US" sz="1400" b="0" dirty="0"/>
              <a:t>Dizzy or lightheaded</a:t>
            </a:r>
          </a:p>
          <a:p>
            <a:pPr marL="285750" indent="-285750">
              <a:lnSpc>
                <a:spcPct val="100000"/>
              </a:lnSpc>
              <a:spcBef>
                <a:spcPts val="0"/>
              </a:spcBef>
              <a:buFont typeface="Wingdings" pitchFamily="2" charset="2"/>
              <a:buChar char="§"/>
            </a:pPr>
            <a:r>
              <a:rPr lang="en-US" sz="1400" b="0" dirty="0"/>
              <a:t>Increased heart rate</a:t>
            </a:r>
          </a:p>
          <a:p>
            <a:pPr marL="285750" indent="-285750">
              <a:lnSpc>
                <a:spcPct val="100000"/>
              </a:lnSpc>
              <a:spcBef>
                <a:spcPts val="0"/>
              </a:spcBef>
              <a:buFont typeface="Wingdings" pitchFamily="2" charset="2"/>
              <a:buChar char="§"/>
            </a:pPr>
            <a:r>
              <a:rPr lang="en-US" sz="1400" b="0" dirty="0"/>
              <a:t>Yawning</a:t>
            </a:r>
          </a:p>
          <a:p>
            <a:pPr marL="285750" indent="-285750">
              <a:lnSpc>
                <a:spcPct val="100000"/>
              </a:lnSpc>
              <a:spcBef>
                <a:spcPts val="0"/>
              </a:spcBef>
              <a:buFont typeface="Wingdings" pitchFamily="2" charset="2"/>
              <a:buChar char="§"/>
            </a:pPr>
            <a:r>
              <a:rPr lang="en-US" sz="1400" b="0" dirty="0"/>
              <a:t>Irritability/frustration</a:t>
            </a:r>
          </a:p>
          <a:p>
            <a:pPr marL="285750" indent="-285750">
              <a:lnSpc>
                <a:spcPct val="100000"/>
              </a:lnSpc>
              <a:spcBef>
                <a:spcPts val="0"/>
              </a:spcBef>
              <a:buFont typeface="Wingdings" pitchFamily="2" charset="2"/>
              <a:buChar char="§"/>
            </a:pPr>
            <a:r>
              <a:rPr lang="en-US" sz="1400" b="0" dirty="0"/>
              <a:t>Extreme tiredness/fatigue</a:t>
            </a:r>
          </a:p>
          <a:p>
            <a:pPr marL="285750" indent="-285750">
              <a:lnSpc>
                <a:spcPct val="100000"/>
              </a:lnSpc>
              <a:spcBef>
                <a:spcPts val="0"/>
              </a:spcBef>
              <a:buFont typeface="Wingdings" pitchFamily="2" charset="2"/>
              <a:buChar char="§"/>
            </a:pPr>
            <a:endParaRPr lang="en-US" sz="1400" b="0" dirty="0"/>
          </a:p>
        </p:txBody>
      </p:sp>
      <p:sp>
        <p:nvSpPr>
          <p:cNvPr id="26" name="Rectangle 25">
            <a:extLst>
              <a:ext uri="{FF2B5EF4-FFF2-40B4-BE49-F238E27FC236}">
                <a16:creationId xmlns:a16="http://schemas.microsoft.com/office/drawing/2014/main" id="{ADCFA92E-642C-3083-FF7B-040A983FBBD2}"/>
              </a:ext>
            </a:extLst>
          </p:cNvPr>
          <p:cNvSpPr/>
          <p:nvPr/>
        </p:nvSpPr>
        <p:spPr>
          <a:xfrm>
            <a:off x="6096000"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626225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a:off x="6284782" y="3355349"/>
            <a:ext cx="45864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626983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Inability to eat or drink</a:t>
            </a:r>
          </a:p>
          <a:p>
            <a:pPr marL="285750" indent="-285750">
              <a:lnSpc>
                <a:spcPct val="100000"/>
              </a:lnSpc>
              <a:spcBef>
                <a:spcPts val="0"/>
              </a:spcBef>
              <a:buFont typeface="Wingdings" pitchFamily="2" charset="2"/>
              <a:buChar char="§"/>
            </a:pPr>
            <a:r>
              <a:rPr lang="en-US" sz="1400" b="0" dirty="0"/>
              <a:t>Unconscious</a:t>
            </a:r>
          </a:p>
          <a:p>
            <a:pPr marL="285750" indent="-285750">
              <a:lnSpc>
                <a:spcPct val="100000"/>
              </a:lnSpc>
              <a:spcBef>
                <a:spcPts val="0"/>
              </a:spcBef>
              <a:buFont typeface="Wingdings" pitchFamily="2" charset="2"/>
              <a:buChar char="§"/>
            </a:pPr>
            <a:r>
              <a:rPr lang="en-US" sz="1400" b="0" dirty="0"/>
              <a:t>Unresponsive</a:t>
            </a:r>
          </a:p>
          <a:p>
            <a:pPr marL="285750" indent="-285750">
              <a:lnSpc>
                <a:spcPct val="100000"/>
              </a:lnSpc>
              <a:spcBef>
                <a:spcPts val="0"/>
              </a:spcBef>
              <a:buFont typeface="Wingdings" pitchFamily="2" charset="2"/>
              <a:buChar char="§"/>
            </a:pPr>
            <a:r>
              <a:rPr lang="en-US" sz="1400" b="0" dirty="0"/>
              <a:t>Seizure activity or convulsions (jerking movements)</a:t>
            </a:r>
          </a:p>
        </p:txBody>
      </p:sp>
      <p:sp>
        <p:nvSpPr>
          <p:cNvPr id="6" name="Text Placeholder 4">
            <a:extLst>
              <a:ext uri="{FF2B5EF4-FFF2-40B4-BE49-F238E27FC236}">
                <a16:creationId xmlns:a16="http://schemas.microsoft.com/office/drawing/2014/main" id="{F86F820A-D589-3049-18D0-7C6D3BCF71EB}"/>
              </a:ext>
            </a:extLst>
          </p:cNvPr>
          <p:cNvSpPr txBox="1">
            <a:spLocks/>
          </p:cNvSpPr>
          <p:nvPr/>
        </p:nvSpPr>
        <p:spPr>
          <a:xfrm>
            <a:off x="3269124"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Sleepiness</a:t>
            </a:r>
          </a:p>
          <a:p>
            <a:pPr marL="285750" indent="-285750">
              <a:lnSpc>
                <a:spcPct val="100000"/>
              </a:lnSpc>
              <a:spcBef>
                <a:spcPts val="0"/>
              </a:spcBef>
              <a:buFont typeface="Wingdings" pitchFamily="2" charset="2"/>
              <a:buChar char="§"/>
            </a:pPr>
            <a:r>
              <a:rPr lang="en-US" sz="1400" b="0" dirty="0"/>
              <a:t>Changed behavior</a:t>
            </a:r>
          </a:p>
          <a:p>
            <a:pPr marL="285750" indent="-285750">
              <a:lnSpc>
                <a:spcPct val="100000"/>
              </a:lnSpc>
              <a:spcBef>
                <a:spcPts val="0"/>
              </a:spcBef>
              <a:buFont typeface="Wingdings" pitchFamily="2" charset="2"/>
              <a:buChar char="§"/>
            </a:pPr>
            <a:r>
              <a:rPr lang="en-US" sz="1400" b="0" dirty="0"/>
              <a:t>Sweating</a:t>
            </a:r>
          </a:p>
          <a:p>
            <a:pPr marL="285750" indent="-285750">
              <a:lnSpc>
                <a:spcPct val="100000"/>
              </a:lnSpc>
              <a:spcBef>
                <a:spcPts val="0"/>
              </a:spcBef>
              <a:buFont typeface="Wingdings" pitchFamily="2" charset="2"/>
              <a:buChar char="§"/>
            </a:pPr>
            <a:r>
              <a:rPr lang="en-US" sz="1400" b="0" dirty="0"/>
              <a:t>Anxiety</a:t>
            </a:r>
          </a:p>
          <a:p>
            <a:pPr marL="285750" indent="-285750">
              <a:lnSpc>
                <a:spcPct val="100000"/>
              </a:lnSpc>
              <a:spcBef>
                <a:spcPts val="0"/>
              </a:spcBef>
              <a:buFont typeface="Wingdings" pitchFamily="2" charset="2"/>
              <a:buChar char="§"/>
            </a:pPr>
            <a:r>
              <a:rPr lang="en-US" sz="1400" b="0" dirty="0"/>
              <a:t>Dilated pupils</a:t>
            </a:r>
          </a:p>
          <a:p>
            <a:pPr marL="285750" indent="-285750">
              <a:lnSpc>
                <a:spcPct val="100000"/>
              </a:lnSpc>
              <a:spcBef>
                <a:spcPts val="0"/>
              </a:spcBef>
              <a:buFont typeface="Wingdings" pitchFamily="2" charset="2"/>
              <a:buChar char="§"/>
            </a:pPr>
            <a:r>
              <a:rPr lang="en-US" sz="1400" b="0" dirty="0"/>
              <a:t>Restlessness</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Sudden crying</a:t>
            </a:r>
          </a:p>
        </p:txBody>
      </p:sp>
    </p:spTree>
    <p:extLst>
      <p:ext uri="{BB962C8B-B14F-4D97-AF65-F5344CB8AC3E}">
        <p14:creationId xmlns:p14="http://schemas.microsoft.com/office/powerpoint/2010/main" val="186848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Hyperglycemia: </a:t>
            </a:r>
            <a:br>
              <a:rPr lang="en-US" dirty="0"/>
            </a:br>
            <a:r>
              <a:rPr lang="en-US" dirty="0"/>
              <a:t>Possible Signs and Symptoms</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Lack of concentration</a:t>
            </a:r>
          </a:p>
          <a:p>
            <a:pPr marL="285750" indent="-285750">
              <a:lnSpc>
                <a:spcPct val="100000"/>
              </a:lnSpc>
              <a:spcBef>
                <a:spcPts val="0"/>
              </a:spcBef>
              <a:buFont typeface="Wingdings" pitchFamily="2" charset="2"/>
              <a:buChar char="§"/>
            </a:pPr>
            <a:r>
              <a:rPr lang="en-US" sz="1400" b="0" dirty="0"/>
              <a:t>Thirst     </a:t>
            </a:r>
          </a:p>
          <a:p>
            <a:pPr marL="285750" indent="-285750">
              <a:lnSpc>
                <a:spcPct val="100000"/>
              </a:lnSpc>
              <a:spcBef>
                <a:spcPts val="0"/>
              </a:spcBef>
              <a:buFont typeface="Wingdings" pitchFamily="2" charset="2"/>
              <a:buChar char="§"/>
            </a:pPr>
            <a:r>
              <a:rPr lang="en-US" sz="1400" b="0" dirty="0"/>
              <a:t>Frequent urination</a:t>
            </a:r>
          </a:p>
          <a:p>
            <a:pPr marL="285750" indent="-285750">
              <a:lnSpc>
                <a:spcPct val="100000"/>
              </a:lnSpc>
              <a:spcBef>
                <a:spcPts val="0"/>
              </a:spcBef>
              <a:buFont typeface="Wingdings" pitchFamily="2" charset="2"/>
              <a:buChar char="§"/>
            </a:pPr>
            <a:r>
              <a:rPr lang="en-US" sz="1400" b="0" dirty="0"/>
              <a:t>Flushing of the skin</a:t>
            </a:r>
          </a:p>
          <a:p>
            <a:pPr marL="285750" indent="-285750">
              <a:lnSpc>
                <a:spcPct val="100000"/>
              </a:lnSpc>
              <a:spcBef>
                <a:spcPts val="0"/>
              </a:spcBef>
              <a:buFont typeface="Wingdings" pitchFamily="2" charset="2"/>
              <a:buChar char="§"/>
            </a:pPr>
            <a:r>
              <a:rPr lang="en-US" sz="1400" b="0" dirty="0"/>
              <a:t>Sweet, fruity breath</a:t>
            </a:r>
          </a:p>
          <a:p>
            <a:pPr marL="285750" indent="-285750">
              <a:lnSpc>
                <a:spcPct val="100000"/>
              </a:lnSpc>
              <a:spcBef>
                <a:spcPts val="0"/>
              </a:spcBef>
              <a:buFont typeface="Wingdings" pitchFamily="2" charset="2"/>
              <a:buChar char="§"/>
            </a:pPr>
            <a:r>
              <a:rPr lang="en-US" sz="1400" b="0" dirty="0"/>
              <a:t>Blurred vision</a:t>
            </a:r>
          </a:p>
          <a:p>
            <a:pPr marL="285750" indent="-285750">
              <a:lnSpc>
                <a:spcPct val="100000"/>
              </a:lnSpc>
              <a:spcBef>
                <a:spcPts val="0"/>
              </a:spcBef>
              <a:buFont typeface="Wingdings" pitchFamily="2" charset="2"/>
              <a:buChar char="§"/>
            </a:pPr>
            <a:r>
              <a:rPr lang="en-US" sz="1400" b="0" dirty="0"/>
              <a:t>Weight loss	</a:t>
            </a:r>
          </a:p>
          <a:p>
            <a:pPr marL="285750" indent="-285750">
              <a:lnSpc>
                <a:spcPct val="100000"/>
              </a:lnSpc>
              <a:spcBef>
                <a:spcPts val="0"/>
              </a:spcBef>
              <a:buFont typeface="Wingdings" pitchFamily="2" charset="2"/>
              <a:buChar char="§"/>
            </a:pPr>
            <a:r>
              <a:rPr lang="en-US" sz="1400" b="0" dirty="0"/>
              <a:t>Increased hunger</a:t>
            </a:r>
          </a:p>
          <a:p>
            <a:pPr marL="285750" indent="-285750">
              <a:lnSpc>
                <a:spcPct val="100000"/>
              </a:lnSpc>
              <a:spcBef>
                <a:spcPts val="0"/>
              </a:spcBef>
              <a:buFont typeface="Wingdings" pitchFamily="2" charset="2"/>
              <a:buChar char="§"/>
            </a:pPr>
            <a:r>
              <a:rPr lang="en-US" sz="1400" b="0" dirty="0"/>
              <a:t>Stomach pains</a:t>
            </a:r>
          </a:p>
          <a:p>
            <a:pPr marL="285750" indent="-285750">
              <a:lnSpc>
                <a:spcPct val="100000"/>
              </a:lnSpc>
              <a:spcBef>
                <a:spcPts val="0"/>
              </a:spcBef>
              <a:buFont typeface="Wingdings" pitchFamily="2" charset="2"/>
              <a:buChar char="§"/>
            </a:pPr>
            <a:r>
              <a:rPr lang="en-US" sz="1400" b="0" dirty="0"/>
              <a:t>Fatigue/sleepiness</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Moderate 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35534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Dry mouth</a:t>
            </a:r>
          </a:p>
          <a:p>
            <a:pPr marL="285750" indent="-285750">
              <a:lnSpc>
                <a:spcPct val="100000"/>
              </a:lnSpc>
              <a:spcBef>
                <a:spcPts val="0"/>
              </a:spcBef>
              <a:buFont typeface="Wingdings" pitchFamily="2" charset="2"/>
              <a:buChar char="§"/>
            </a:pPr>
            <a:r>
              <a:rPr lang="en-US" sz="1400" b="0" dirty="0"/>
              <a:t>Vomiting</a:t>
            </a:r>
          </a:p>
          <a:p>
            <a:pPr marL="285750" indent="-285750">
              <a:lnSpc>
                <a:spcPct val="100000"/>
              </a:lnSpc>
              <a:spcBef>
                <a:spcPts val="0"/>
              </a:spcBef>
              <a:buFont typeface="Wingdings" pitchFamily="2" charset="2"/>
              <a:buChar char="§"/>
            </a:pPr>
            <a:r>
              <a:rPr lang="en-US" sz="1400" b="0" dirty="0"/>
              <a:t>Stomach cramps</a:t>
            </a:r>
          </a:p>
          <a:p>
            <a:pPr marL="285750" indent="-285750">
              <a:lnSpc>
                <a:spcPct val="100000"/>
              </a:lnSpc>
              <a:spcBef>
                <a:spcPts val="0"/>
              </a:spcBef>
              <a:buFont typeface="Wingdings" pitchFamily="2" charset="2"/>
              <a:buChar char="§"/>
            </a:pPr>
            <a:r>
              <a:rPr lang="en-US" sz="1400" b="0" dirty="0"/>
              <a:t>Nausea</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35507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Labored breathing</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Profound weakness</a:t>
            </a:r>
          </a:p>
          <a:p>
            <a:pPr marL="285750" indent="-285750">
              <a:lnSpc>
                <a:spcPct val="100000"/>
              </a:lnSpc>
              <a:spcBef>
                <a:spcPts val="0"/>
              </a:spcBef>
              <a:buFont typeface="Wingdings" pitchFamily="2" charset="2"/>
              <a:buChar char="§"/>
            </a:pPr>
            <a:r>
              <a:rPr lang="en-US" sz="1400" b="0" dirty="0"/>
              <a:t>Unconscious</a:t>
            </a:r>
          </a:p>
        </p:txBody>
      </p:sp>
    </p:spTree>
    <p:extLst>
      <p:ext uri="{BB962C8B-B14F-4D97-AF65-F5344CB8AC3E}">
        <p14:creationId xmlns:p14="http://schemas.microsoft.com/office/powerpoint/2010/main" val="407168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657511"/>
            <a:ext cx="8539691" cy="3919599"/>
          </a:xfrm>
        </p:spPr>
        <p:txBody>
          <a:bodyPr/>
          <a:lstStyle/>
          <a:p>
            <a:pPr marL="0" indent="0">
              <a:buNone/>
            </a:pPr>
            <a:r>
              <a:rPr lang="en-US" b="1" dirty="0">
                <a:solidFill>
                  <a:schemeClr val="accent1"/>
                </a:solidFill>
              </a:rPr>
              <a:t>A school nurse is most appropriate to: </a:t>
            </a:r>
          </a:p>
          <a:p>
            <a:r>
              <a:rPr lang="en-US" dirty="0"/>
              <a:t>Coordinate diabetes care</a:t>
            </a:r>
          </a:p>
          <a:p>
            <a:r>
              <a:rPr lang="en-US" dirty="0"/>
              <a:t>Supervise diabetes care</a:t>
            </a:r>
          </a:p>
          <a:p>
            <a:r>
              <a:rPr lang="en-US" dirty="0"/>
              <a:t>Provide direct care (when available)</a:t>
            </a:r>
          </a:p>
          <a:p>
            <a:r>
              <a:rPr lang="en-US" dirty="0"/>
              <a:t>Communicate about health concerns to parent/guardian and health care team</a:t>
            </a:r>
          </a:p>
          <a:p>
            <a:pPr marL="0" indent="0">
              <a:buNone/>
            </a:pPr>
            <a:r>
              <a:rPr lang="en-US" b="1" dirty="0">
                <a:solidFill>
                  <a:schemeClr val="accent1"/>
                </a:solidFill>
              </a:rPr>
              <a:t>However, a school nurse is not always available.</a:t>
            </a:r>
          </a:p>
          <a:p>
            <a:pPr marL="0" indent="0">
              <a:buNone/>
            </a:pPr>
            <a:r>
              <a:rPr lang="en-US" b="1" dirty="0">
                <a:solidFill>
                  <a:schemeClr val="accent1"/>
                </a:solidFill>
              </a:rPr>
              <a:t>Non-medical school staff can be trained to assist students:</a:t>
            </a:r>
          </a:p>
          <a:p>
            <a:r>
              <a:rPr lang="en-US" dirty="0"/>
              <a:t>For both routine and emergency care </a:t>
            </a:r>
          </a:p>
          <a:p>
            <a:r>
              <a:rPr lang="en-US" dirty="0"/>
              <a:t>Including insulin and glucagon administration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Care in the Schools: </a:t>
            </a:r>
            <a:br>
              <a:rPr lang="en-US" dirty="0"/>
            </a:br>
            <a:r>
              <a:rPr lang="en-US" dirty="0"/>
              <a:t>School Nurses and Others</a:t>
            </a:r>
          </a:p>
        </p:txBody>
      </p:sp>
      <p:pic>
        <p:nvPicPr>
          <p:cNvPr id="4" name="Picture 3">
            <a:extLst>
              <a:ext uri="{FF2B5EF4-FFF2-40B4-BE49-F238E27FC236}">
                <a16:creationId xmlns:a16="http://schemas.microsoft.com/office/drawing/2014/main" id="{718301D9-C14D-5CD4-6CBE-7CBD26D050CF}"/>
              </a:ext>
            </a:extLst>
          </p:cNvPr>
          <p:cNvPicPr>
            <a:picLocks noChangeAspect="1"/>
          </p:cNvPicPr>
          <p:nvPr/>
        </p:nvPicPr>
        <p:blipFill>
          <a:blip r:embed="rId3"/>
          <a:stretch>
            <a:fillRect/>
          </a:stretch>
        </p:blipFill>
        <p:spPr>
          <a:xfrm>
            <a:off x="764038" y="2744124"/>
            <a:ext cx="977900" cy="977900"/>
          </a:xfrm>
          <a:prstGeom prst="rect">
            <a:avLst/>
          </a:prstGeom>
        </p:spPr>
      </p:pic>
    </p:spTree>
    <p:extLst>
      <p:ext uri="{BB962C8B-B14F-4D97-AF65-F5344CB8AC3E}">
        <p14:creationId xmlns:p14="http://schemas.microsoft.com/office/powerpoint/2010/main" val="93726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12D6C-1CC1-DBB1-75F9-B767A7B8CE75}"/>
              </a:ext>
            </a:extLst>
          </p:cNvPr>
          <p:cNvSpPr>
            <a:spLocks noGrp="1"/>
          </p:cNvSpPr>
          <p:nvPr>
            <p:ph type="body" sz="quarter" idx="11"/>
          </p:nvPr>
        </p:nvSpPr>
        <p:spPr>
          <a:xfrm>
            <a:off x="2053181" y="2441611"/>
            <a:ext cx="8769984" cy="3603551"/>
          </a:xfrm>
        </p:spPr>
        <p:txBody>
          <a:bodyPr/>
          <a:lstStyle/>
          <a:p>
            <a:pPr algn="l"/>
            <a:r>
              <a:rPr lang="en-US" sz="2000" b="0" i="0" u="none" strike="noStrike" baseline="0" dirty="0">
                <a:solidFill>
                  <a:srgbClr val="000000"/>
                </a:solidFill>
                <a:latin typeface="Arial" panose="020B0604020202020204" pitchFamily="34" charset="0"/>
              </a:rPr>
              <a:t>Supporting self-care by capable students</a:t>
            </a:r>
          </a:p>
          <a:p>
            <a:pPr algn="l"/>
            <a:r>
              <a:rPr lang="en-US" sz="2000" b="0" i="0" u="none" strike="noStrike" baseline="0" dirty="0">
                <a:solidFill>
                  <a:srgbClr val="000000"/>
                </a:solidFill>
                <a:latin typeface="Arial" panose="020B0604020202020204" pitchFamily="34" charset="0"/>
              </a:rPr>
              <a:t>Providing easy-access to diabetes supplies</a:t>
            </a:r>
          </a:p>
          <a:p>
            <a:pPr algn="l"/>
            <a:r>
              <a:rPr lang="en-US" sz="2000" b="0" i="0" u="none" strike="noStrike" baseline="0" dirty="0">
                <a:solidFill>
                  <a:srgbClr val="000000"/>
                </a:solidFill>
                <a:latin typeface="Arial" panose="020B0604020202020204" pitchFamily="34" charset="0"/>
              </a:rPr>
              <a:t>Ensuring students eat snacks at a scheduled time and make sure snacks are available to treat low blood sugar</a:t>
            </a:r>
          </a:p>
          <a:p>
            <a:pPr algn="l"/>
            <a:r>
              <a:rPr lang="en-US" sz="2000" b="0" i="0" u="none" strike="noStrike" baseline="0" dirty="0">
                <a:solidFill>
                  <a:srgbClr val="000000"/>
                </a:solidFill>
                <a:latin typeface="Arial" panose="020B0604020202020204" pitchFamily="34" charset="0"/>
              </a:rPr>
              <a:t>Providing students reasonable time to make up missed homework or tests</a:t>
            </a:r>
          </a:p>
          <a:p>
            <a:pPr algn="l"/>
            <a:r>
              <a:rPr lang="en-US" sz="2000" b="0" i="0" u="none" strike="noStrike" baseline="0" dirty="0">
                <a:solidFill>
                  <a:srgbClr val="000000"/>
                </a:solidFill>
                <a:latin typeface="Arial" panose="020B0604020202020204" pitchFamily="34" charset="0"/>
              </a:rPr>
              <a:t>Learning about diabetes and complying with the individual student’s 504 and healthcare plans</a:t>
            </a:r>
          </a:p>
          <a:p>
            <a:pPr algn="l"/>
            <a:r>
              <a:rPr lang="en-US" sz="2000" b="0" i="0" u="none" strike="noStrike" baseline="0" dirty="0">
                <a:latin typeface="Arial" panose="020B0604020202020204" pitchFamily="34" charset="0"/>
              </a:rPr>
              <a:t>Supporting diabetes care and providing free access to bathrooms/water during class</a:t>
            </a:r>
            <a:endParaRPr lang="en-US" sz="2000" dirty="0"/>
          </a:p>
        </p:txBody>
      </p:sp>
      <p:sp>
        <p:nvSpPr>
          <p:cNvPr id="3" name="Text Placeholder 2">
            <a:extLst>
              <a:ext uri="{FF2B5EF4-FFF2-40B4-BE49-F238E27FC236}">
                <a16:creationId xmlns:a16="http://schemas.microsoft.com/office/drawing/2014/main" id="{14F5B22B-1F0C-3EFD-4FB4-0DCC6263F6CD}"/>
              </a:ext>
            </a:extLst>
          </p:cNvPr>
          <p:cNvSpPr>
            <a:spLocks noGrp="1"/>
          </p:cNvSpPr>
          <p:nvPr>
            <p:ph type="body" sz="quarter" idx="10"/>
          </p:nvPr>
        </p:nvSpPr>
        <p:spPr/>
        <p:txBody>
          <a:bodyPr/>
          <a:lstStyle/>
          <a:p>
            <a:r>
              <a:rPr lang="en-US" sz="4400" b="1" i="0" u="none" strike="noStrike" baseline="0" dirty="0">
                <a:solidFill>
                  <a:srgbClr val="000000"/>
                </a:solidFill>
                <a:latin typeface="Arial" panose="020B0604020202020204" pitchFamily="34" charset="0"/>
              </a:rPr>
              <a:t>As a teacher, you can help by:</a:t>
            </a:r>
          </a:p>
          <a:p>
            <a:endParaRPr lang="en-US" dirty="0"/>
          </a:p>
        </p:txBody>
      </p:sp>
    </p:spTree>
    <p:extLst>
      <p:ext uri="{BB962C8B-B14F-4D97-AF65-F5344CB8AC3E}">
        <p14:creationId xmlns:p14="http://schemas.microsoft.com/office/powerpoint/2010/main" val="230051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C8BAB-E893-4FA4-C8D7-B8F1273B0D27}"/>
              </a:ext>
            </a:extLst>
          </p:cNvPr>
          <p:cNvSpPr>
            <a:spLocks noGrp="1"/>
          </p:cNvSpPr>
          <p:nvPr>
            <p:ph type="body" sz="quarter" idx="11"/>
          </p:nvPr>
        </p:nvSpPr>
        <p:spPr>
          <a:xfrm>
            <a:off x="1560353" y="2441611"/>
            <a:ext cx="9195701" cy="2513509"/>
          </a:xfrm>
        </p:spPr>
        <p:txBody>
          <a:bodyPr/>
          <a:lstStyle/>
          <a:p>
            <a:pPr algn="l"/>
            <a:r>
              <a:rPr lang="en-US" sz="2000" b="0" i="0" u="none" strike="noStrike" baseline="0" dirty="0">
                <a:solidFill>
                  <a:srgbClr val="000000"/>
                </a:solidFill>
                <a:latin typeface="Arial" panose="020B0604020202020204" pitchFamily="34" charset="0"/>
              </a:rPr>
              <a:t>Keep a contact sheet of trained diabetes staff at your desk for emergencies</a:t>
            </a:r>
          </a:p>
          <a:p>
            <a:pPr algn="l"/>
            <a:r>
              <a:rPr lang="en-US" sz="2000" b="0" i="0" u="none" strike="noStrike" baseline="0" dirty="0">
                <a:solidFill>
                  <a:srgbClr val="000000"/>
                </a:solidFill>
                <a:latin typeface="Arial" panose="020B0604020202020204" pitchFamily="34" charset="0"/>
              </a:rPr>
              <a:t>Create a diabetes info sheet for substitute teachers</a:t>
            </a:r>
          </a:p>
          <a:p>
            <a:pPr algn="l"/>
            <a:r>
              <a:rPr lang="en-US" sz="2000" b="0" i="0" u="none" strike="noStrike" baseline="0" dirty="0">
                <a:solidFill>
                  <a:srgbClr val="000000"/>
                </a:solidFill>
                <a:latin typeface="Arial" panose="020B0604020202020204" pitchFamily="34" charset="0"/>
              </a:rPr>
              <a:t>Learn signs and responses to low/high blood glucose levels</a:t>
            </a:r>
          </a:p>
          <a:p>
            <a:pPr algn="l"/>
            <a:r>
              <a:rPr lang="en-US" sz="2000" b="0" i="0" u="none" strike="noStrike" baseline="0" dirty="0">
                <a:solidFill>
                  <a:srgbClr val="000000"/>
                </a:solidFill>
                <a:latin typeface="Arial" panose="020B0604020202020204" pitchFamily="34" charset="0"/>
              </a:rPr>
              <a:t>Educate your students about diabetes</a:t>
            </a:r>
          </a:p>
          <a:p>
            <a:pPr algn="l"/>
            <a:r>
              <a:rPr lang="en-US" sz="2000" b="0" i="0" u="none" strike="noStrike" baseline="0" dirty="0">
                <a:solidFill>
                  <a:srgbClr val="000000"/>
                </a:solidFill>
                <a:latin typeface="Arial" panose="020B0604020202020204" pitchFamily="34" charset="0"/>
              </a:rPr>
              <a:t>Let parents know, in advance, changes to </a:t>
            </a:r>
            <a:r>
              <a:rPr lang="en-US" sz="2000" b="0" i="0" u="none" strike="noStrike" baseline="0" dirty="0">
                <a:latin typeface="Arial" panose="020B0604020202020204" pitchFamily="34" charset="0"/>
              </a:rPr>
              <a:t>the class schedule (field trips, special events, etc.)</a:t>
            </a:r>
            <a:endParaRPr lang="en-US" sz="2000" dirty="0"/>
          </a:p>
        </p:txBody>
      </p:sp>
      <p:sp>
        <p:nvSpPr>
          <p:cNvPr id="3" name="Text Placeholder 2">
            <a:extLst>
              <a:ext uri="{FF2B5EF4-FFF2-40B4-BE49-F238E27FC236}">
                <a16:creationId xmlns:a16="http://schemas.microsoft.com/office/drawing/2014/main" id="{D463A519-41EF-BA54-2998-2FD065BE1666}"/>
              </a:ext>
            </a:extLst>
          </p:cNvPr>
          <p:cNvSpPr>
            <a:spLocks noGrp="1"/>
          </p:cNvSpPr>
          <p:nvPr>
            <p:ph type="body" sz="quarter" idx="10"/>
          </p:nvPr>
        </p:nvSpPr>
        <p:spPr/>
        <p:txBody>
          <a:bodyPr/>
          <a:lstStyle/>
          <a:p>
            <a:r>
              <a:rPr lang="en-US" sz="4400" b="1" i="0" u="none" strike="noStrike" baseline="0" dirty="0">
                <a:solidFill>
                  <a:srgbClr val="000000"/>
                </a:solidFill>
                <a:latin typeface="Arial" panose="020B0604020202020204" pitchFamily="34" charset="0"/>
              </a:rPr>
              <a:t>Other Classroom Tips:</a:t>
            </a:r>
          </a:p>
          <a:p>
            <a:endParaRPr lang="en-US" dirty="0"/>
          </a:p>
        </p:txBody>
      </p:sp>
    </p:spTree>
    <p:extLst>
      <p:ext uri="{BB962C8B-B14F-4D97-AF65-F5344CB8AC3E}">
        <p14:creationId xmlns:p14="http://schemas.microsoft.com/office/powerpoint/2010/main" val="429052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055" y="1474694"/>
            <a:ext cx="8967891" cy="724369"/>
          </a:xfrm>
        </p:spPr>
        <p:txBody>
          <a:bodyPr>
            <a:normAutofit fontScale="90000"/>
          </a:bodyPr>
          <a:lstStyle/>
          <a:p>
            <a:r>
              <a:rPr lang="en-US" b="1" cap="small" dirty="0">
                <a:ea typeface="ヒラギノ角ゴ Pro W3" charset="0"/>
              </a:rPr>
              <a:t>Safe at School</a:t>
            </a:r>
            <a:r>
              <a:rPr lang="en-US" dirty="0"/>
              <a:t>®</a:t>
            </a:r>
            <a:r>
              <a:rPr lang="en-US" b="1" cap="small" dirty="0">
                <a:ea typeface="ヒラギノ角ゴ Pro W3" charset="0"/>
              </a:rPr>
              <a:t> Online Resources</a:t>
            </a:r>
            <a:br>
              <a:rPr lang="en-US" cap="small" dirty="0"/>
            </a:br>
            <a:endParaRPr lang="en-US" cap="small" dirty="0"/>
          </a:p>
        </p:txBody>
      </p:sp>
      <p:pic>
        <p:nvPicPr>
          <p:cNvPr id="6" name="Picture 5"/>
          <p:cNvPicPr>
            <a:picLocks noChangeAspect="1"/>
          </p:cNvPicPr>
          <p:nvPr/>
        </p:nvPicPr>
        <p:blipFill>
          <a:blip r:embed="rId3"/>
          <a:srcRect/>
          <a:stretch/>
        </p:blipFill>
        <p:spPr>
          <a:xfrm>
            <a:off x="4731027" y="2511266"/>
            <a:ext cx="3803372" cy="2739228"/>
          </a:xfrm>
          <a:prstGeom prst="rect">
            <a:avLst/>
          </a:prstGeom>
          <a:ln>
            <a:noFill/>
          </a:ln>
          <a:effectLst>
            <a:outerShdw blurRad="292100" dist="139700" dir="2700000" algn="tl" rotWithShape="0">
              <a:srgbClr val="333333">
                <a:alpha val="65000"/>
              </a:srgbClr>
            </a:outerShdw>
          </a:effectLst>
        </p:spPr>
      </p:pic>
      <p:pic>
        <p:nvPicPr>
          <p:cNvPr id="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6326" y="3446112"/>
            <a:ext cx="3006748" cy="1289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Left Arrow 12"/>
          <p:cNvSpPr/>
          <p:nvPr/>
        </p:nvSpPr>
        <p:spPr>
          <a:xfrm>
            <a:off x="8103267" y="5106383"/>
            <a:ext cx="2118391" cy="1129676"/>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charset="0"/>
                <a:ea typeface="+mn-ea"/>
                <a:cs typeface="+mn-cs"/>
              </a:rPr>
              <a:t>Diabetes Care Task Training Modules for school personnel available or </a:t>
            </a:r>
            <a:r>
              <a:rPr kumimoji="0" lang="en-US" sz="800" b="1" i="0" u="none" strike="noStrike" kern="1200" cap="none" spc="0" normalizeH="0" baseline="0" noProof="0" dirty="0">
                <a:ln>
                  <a:noFill/>
                </a:ln>
                <a:solidFill>
                  <a:srgbClr val="C00000"/>
                </a:solidFill>
                <a:effectLst/>
                <a:uLnTx/>
                <a:uFillTx/>
                <a:latin typeface="Calibri" charset="0"/>
                <a:ea typeface="+mn-ea"/>
                <a:cs typeface="+mn-cs"/>
              </a:rPr>
              <a:t>FREE</a:t>
            </a:r>
            <a:r>
              <a:rPr kumimoji="0" lang="en-US" sz="800" b="1" i="0" u="none" strike="noStrike" kern="1200" cap="none" spc="0" normalizeH="0" baseline="0" noProof="0" dirty="0">
                <a:ln>
                  <a:noFill/>
                </a:ln>
                <a:solidFill>
                  <a:srgbClr val="FFFFFF"/>
                </a:solidFill>
                <a:effectLst/>
                <a:uLnTx/>
                <a:uFillTx/>
                <a:latin typeface="Calibri" charset="0"/>
                <a:ea typeface="+mn-ea"/>
                <a:cs typeface="+mn-cs"/>
              </a:rPr>
              <a:t>ww.diabetes.org/schooltraining</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65B91E-F7AC-4D21-8339-AE888D6C450F}"/>
              </a:ext>
            </a:extLst>
          </p:cNvPr>
          <p:cNvPicPr>
            <a:picLocks noChangeAspect="1"/>
          </p:cNvPicPr>
          <p:nvPr/>
        </p:nvPicPr>
        <p:blipFill>
          <a:blip r:embed="rId5"/>
          <a:srcRect/>
          <a:stretch/>
        </p:blipFill>
        <p:spPr>
          <a:xfrm>
            <a:off x="9006191" y="2211716"/>
            <a:ext cx="2116676" cy="2739229"/>
          </a:xfrm>
          <a:prstGeom prst="rect">
            <a:avLst/>
          </a:prstGeom>
        </p:spPr>
      </p:pic>
    </p:spTree>
    <p:extLst>
      <p:ext uri="{BB962C8B-B14F-4D97-AF65-F5344CB8AC3E}">
        <p14:creationId xmlns:p14="http://schemas.microsoft.com/office/powerpoint/2010/main" val="22484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All school staff members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DIABETES BASICS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What is diabetes?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Body produces too much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Body does not make or use insulin properly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Joints are stiff and painful</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and b</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of the following is/are symptoms of type 1 diabetes?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Increased urination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Increased thirst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Increased hunger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of the above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Insulin makes blood glucose go:</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Down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Up</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Stay the same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4"/>
            </a:pPr>
            <a:r>
              <a:rPr lang="en-US" altLang="en-US" sz="1600" b="1" dirty="0">
                <a:solidFill>
                  <a:srgbClr val="231F20"/>
                </a:solidFill>
                <a:latin typeface="Arial" panose="020B0604020202020204" pitchFamily="34" charset="0"/>
                <a:cs typeface="Calibri" panose="020F0502020204030204" pitchFamily="34" charset="0"/>
              </a:rPr>
              <a:t>The need for assistance with diabetes care will vary from student to student.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What is the name of the written plan that is signed by the student’s healthcare provider and sets out diabetes care in the school setting?</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Section 504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Individualized Health Care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Diabetes Medical Management Plan</a:t>
            </a: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965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3218573"/>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What is diabetes?</a:t>
            </a:r>
          </a:p>
          <a:p>
            <a:endParaRPr lang="en-US" sz="1867" dirty="0"/>
          </a:p>
          <a:p>
            <a:r>
              <a:rPr lang="en-US" sz="1867" dirty="0"/>
              <a:t>Why care at school is required</a:t>
            </a:r>
          </a:p>
          <a:p>
            <a:endParaRPr lang="en-US" sz="1867" dirty="0"/>
          </a:p>
          <a:p>
            <a:r>
              <a:rPr lang="en-US" sz="1867" dirty="0"/>
              <a:t>Basic components of diabetes </a:t>
            </a:r>
            <a:br>
              <a:rPr lang="en-US" sz="1867" dirty="0"/>
            </a:br>
            <a:r>
              <a:rPr lang="en-US" sz="1867" dirty="0"/>
              <a:t>care at school</a:t>
            </a:r>
          </a:p>
          <a:p>
            <a:endParaRPr lang="en-US" sz="1867" dirty="0"/>
          </a:p>
          <a:p>
            <a:r>
              <a:rPr lang="en-US" sz="1867" dirty="0"/>
              <a:t>Short- and long-term complications </a:t>
            </a:r>
            <a:br>
              <a:rPr lang="en-US" sz="1867" dirty="0"/>
            </a:br>
            <a:r>
              <a:rPr lang="en-US" sz="1867" dirty="0"/>
              <a:t>of diabetes</a:t>
            </a:r>
          </a:p>
          <a:p>
            <a:endParaRPr lang="en-US" sz="1867" dirty="0"/>
          </a:p>
          <a:p>
            <a:r>
              <a:rPr lang="en-US" sz="1867" dirty="0"/>
              <a:t>Hypoglycemia and hyperglycemia</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5990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79550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588523"/>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635FFCD-C8CA-80D7-D4D8-0D57514BB7E7}"/>
              </a:ext>
            </a:extLst>
          </p:cNvPr>
          <p:cNvCxnSpPr>
            <a:cxnSpLocks/>
          </p:cNvCxnSpPr>
          <p:nvPr/>
        </p:nvCxnSpPr>
        <p:spPr>
          <a:xfrm>
            <a:off x="6829357" y="5397727"/>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545AD0-E5F3-B5F1-1DE9-1D1E8BD56F94}"/>
              </a:ext>
            </a:extLst>
          </p:cNvPr>
          <p:cNvSpPr>
            <a:spLocks noGrp="1"/>
          </p:cNvSpPr>
          <p:nvPr>
            <p:ph type="body" sz="quarter" idx="11"/>
          </p:nvPr>
        </p:nvSpPr>
        <p:spPr>
          <a:xfrm>
            <a:off x="1711008" y="2168146"/>
            <a:ext cx="8769984" cy="3436838"/>
          </a:xfrm>
        </p:spPr>
        <p:txBody>
          <a:bodyPr/>
          <a:lstStyle/>
          <a:p>
            <a:pPr algn="l"/>
            <a:r>
              <a:rPr lang="en-US" sz="2000" b="0" i="0" dirty="0">
                <a:effectLst/>
              </a:rPr>
              <a:t>In 2019, 37.3 million Americans, or 11.3% of the population, had diabetes. Nearly 1.9 million Americans have type 1 diabetes, including about 244,000 children and adolescents</a:t>
            </a:r>
          </a:p>
          <a:p>
            <a:pPr algn="l"/>
            <a:r>
              <a:rPr lang="en-US" sz="2000" b="0" i="0" dirty="0">
                <a:effectLst/>
              </a:rPr>
              <a:t>1.4 million Americans are diagnosed with diabetes every year.</a:t>
            </a:r>
          </a:p>
          <a:p>
            <a:r>
              <a:rPr lang="en-US" sz="2000" b="0" i="0" dirty="0">
                <a:effectLst/>
              </a:rPr>
              <a:t>About 283,000 Americans under age 20 are estimated to have diagnosed diabetes, approximately 0.35% of that population.</a:t>
            </a:r>
          </a:p>
          <a:p>
            <a:r>
              <a:rPr lang="en-US" sz="2000" b="0" i="0" dirty="0">
                <a:effectLst/>
              </a:rPr>
              <a:t>In 2014–2015, the annual incidence of diagnosed diabetes in youth was estimated at 18,200 with type 1 diabetes, 5,800 with type 2 diabetes.</a:t>
            </a:r>
          </a:p>
          <a:p>
            <a:pPr algn="l"/>
            <a:endParaRPr lang="en-US" sz="2000" dirty="0"/>
          </a:p>
        </p:txBody>
      </p:sp>
      <p:sp>
        <p:nvSpPr>
          <p:cNvPr id="3" name="Text Placeholder 2">
            <a:extLst>
              <a:ext uri="{FF2B5EF4-FFF2-40B4-BE49-F238E27FC236}">
                <a16:creationId xmlns:a16="http://schemas.microsoft.com/office/drawing/2014/main" id="{5148A220-0B9B-A57E-370D-982A6F6DD495}"/>
              </a:ext>
            </a:extLst>
          </p:cNvPr>
          <p:cNvSpPr>
            <a:spLocks noGrp="1"/>
          </p:cNvSpPr>
          <p:nvPr>
            <p:ph type="body" sz="quarter" idx="10"/>
          </p:nvPr>
        </p:nvSpPr>
        <p:spPr/>
        <p:txBody>
          <a:bodyPr/>
          <a:lstStyle/>
          <a:p>
            <a:r>
              <a:rPr lang="en-US" b="1" i="0" dirty="0">
                <a:solidFill>
                  <a:srgbClr val="000000"/>
                </a:solidFill>
                <a:effectLst/>
                <a:latin typeface="Helvetica Neue LT W05 85 Heavy"/>
              </a:rPr>
              <a:t>Statistics About Diabetes</a:t>
            </a:r>
          </a:p>
          <a:p>
            <a:endParaRPr lang="en-US" dirty="0"/>
          </a:p>
        </p:txBody>
      </p:sp>
    </p:spTree>
    <p:extLst>
      <p:ext uri="{BB962C8B-B14F-4D97-AF65-F5344CB8AC3E}">
        <p14:creationId xmlns:p14="http://schemas.microsoft.com/office/powerpoint/2010/main" val="1836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2139216"/>
            <a:ext cx="2708238" cy="1527447"/>
          </a:xfrm>
        </p:spPr>
        <p:txBody>
          <a:bodyPr anchor="b"/>
          <a:lstStyle/>
          <a:p>
            <a:r>
              <a:rPr lang="en-US" sz="2000" dirty="0"/>
              <a:t>In diabetes:</a:t>
            </a:r>
          </a:p>
        </p:txBody>
      </p:sp>
      <p:sp>
        <p:nvSpPr>
          <p:cNvPr id="21" name="Text Placeholder 20">
            <a:extLst>
              <a:ext uri="{FF2B5EF4-FFF2-40B4-BE49-F238E27FC236}">
                <a16:creationId xmlns:a16="http://schemas.microsoft.com/office/drawing/2014/main" id="{48DD62A9-E9F2-F5AE-BA21-0DE6F1CAC96F}"/>
              </a:ext>
            </a:extLst>
          </p:cNvPr>
          <p:cNvSpPr>
            <a:spLocks noGrp="1"/>
          </p:cNvSpPr>
          <p:nvPr>
            <p:ph type="body" sz="quarter" idx="27"/>
          </p:nvPr>
        </p:nvSpPr>
        <p:spPr>
          <a:xfrm>
            <a:off x="1133920" y="3876371"/>
            <a:ext cx="2766961" cy="840316"/>
          </a:xfrm>
        </p:spPr>
        <p:txBody>
          <a:bodyPr/>
          <a:lstStyle/>
          <a:p>
            <a:pPr marL="342900" indent="-342900">
              <a:spcBef>
                <a:spcPts val="0"/>
              </a:spcBef>
              <a:buFont typeface="Wingdings" pitchFamily="2" charset="2"/>
              <a:buChar char="§"/>
            </a:pPr>
            <a:r>
              <a:rPr lang="en-US" sz="2000" dirty="0"/>
              <a:t>The body does not make or properly use insulin</a:t>
            </a:r>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What is Diabetes?</a:t>
            </a:r>
          </a:p>
        </p:txBody>
      </p:sp>
      <p:cxnSp>
        <p:nvCxnSpPr>
          <p:cNvPr id="26" name="Straight Connector 25">
            <a:extLst>
              <a:ext uri="{FF2B5EF4-FFF2-40B4-BE49-F238E27FC236}">
                <a16:creationId xmlns:a16="http://schemas.microsoft.com/office/drawing/2014/main" id="{33B33C3F-A9C8-8173-89CD-B9FB1DB85A9E}"/>
              </a:ext>
            </a:extLst>
          </p:cNvPr>
          <p:cNvCxnSpPr>
            <a:cxnSpLocks/>
          </p:cNvCxnSpPr>
          <p:nvPr/>
        </p:nvCxnSpPr>
        <p:spPr>
          <a:xfrm>
            <a:off x="1210832"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2139216"/>
            <a:ext cx="2708238" cy="1527451"/>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Insulin is needed to:</a:t>
            </a:r>
          </a:p>
        </p:txBody>
      </p:sp>
      <p:sp>
        <p:nvSpPr>
          <p:cNvPr id="11" name="Text Placeholder 20">
            <a:extLst>
              <a:ext uri="{FF2B5EF4-FFF2-40B4-BE49-F238E27FC236}">
                <a16:creationId xmlns:a16="http://schemas.microsoft.com/office/drawing/2014/main" id="{723383D5-9634-BD23-11FB-C90AA2E26C43}"/>
              </a:ext>
            </a:extLst>
          </p:cNvPr>
          <p:cNvSpPr txBox="1">
            <a:spLocks/>
          </p:cNvSpPr>
          <p:nvPr/>
        </p:nvSpPr>
        <p:spPr>
          <a:xfrm>
            <a:off x="4883799" y="3876371"/>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Move glucose from blood into cells for energy</a:t>
            </a:r>
          </a:p>
        </p:txBody>
      </p:sp>
      <p:cxnSp>
        <p:nvCxnSpPr>
          <p:cNvPr id="12" name="Straight Connector 11">
            <a:extLst>
              <a:ext uri="{FF2B5EF4-FFF2-40B4-BE49-F238E27FC236}">
                <a16:creationId xmlns:a16="http://schemas.microsoft.com/office/drawing/2014/main" id="{57D45AE3-E6F7-A9F6-A9D0-E76894750071}"/>
              </a:ext>
            </a:extLst>
          </p:cNvPr>
          <p:cNvCxnSpPr>
            <a:cxnSpLocks/>
          </p:cNvCxnSpPr>
          <p:nvPr/>
        </p:nvCxnSpPr>
        <p:spPr>
          <a:xfrm>
            <a:off x="4960711"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2139216"/>
            <a:ext cx="2708238" cy="1468047"/>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If there is not enough insulin, or if it isn’t working properly, high blood glucose results in:</a:t>
            </a:r>
          </a:p>
        </p:txBody>
      </p:sp>
      <p:sp>
        <p:nvSpPr>
          <p:cNvPr id="14" name="Text Placeholder 20">
            <a:extLst>
              <a:ext uri="{FF2B5EF4-FFF2-40B4-BE49-F238E27FC236}">
                <a16:creationId xmlns:a16="http://schemas.microsoft.com/office/drawing/2014/main" id="{69DC88DB-56EB-A852-835C-642BFA36693C}"/>
              </a:ext>
            </a:extLst>
          </p:cNvPr>
          <p:cNvSpPr txBox="1">
            <a:spLocks/>
          </p:cNvSpPr>
          <p:nvPr/>
        </p:nvSpPr>
        <p:spPr>
          <a:xfrm>
            <a:off x="8650456" y="3876371"/>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Low energy levels</a:t>
            </a:r>
          </a:p>
          <a:p>
            <a:pPr marL="342900" indent="-342900">
              <a:spcBef>
                <a:spcPts val="0"/>
              </a:spcBef>
              <a:buFont typeface="Wingdings" pitchFamily="2" charset="2"/>
              <a:buChar char="§"/>
            </a:pPr>
            <a:r>
              <a:rPr lang="en-US" sz="2000" dirty="0"/>
              <a:t>Dehydration</a:t>
            </a:r>
          </a:p>
          <a:p>
            <a:pPr marL="342900" indent="-342900">
              <a:spcBef>
                <a:spcPts val="0"/>
              </a:spcBef>
              <a:buFont typeface="Wingdings" pitchFamily="2" charset="2"/>
              <a:buChar char="§"/>
            </a:pPr>
            <a:r>
              <a:rPr lang="en-US" sz="2000" dirty="0"/>
              <a:t>Complications</a:t>
            </a:r>
          </a:p>
        </p:txBody>
      </p:sp>
      <p:cxnSp>
        <p:nvCxnSpPr>
          <p:cNvPr id="15" name="Straight Connector 14">
            <a:extLst>
              <a:ext uri="{FF2B5EF4-FFF2-40B4-BE49-F238E27FC236}">
                <a16:creationId xmlns:a16="http://schemas.microsoft.com/office/drawing/2014/main" id="{2FA4C780-BE39-2166-1E3F-379E97D9D7DB}"/>
              </a:ext>
            </a:extLst>
          </p:cNvPr>
          <p:cNvCxnSpPr>
            <a:cxnSpLocks/>
          </p:cNvCxnSpPr>
          <p:nvPr/>
        </p:nvCxnSpPr>
        <p:spPr>
          <a:xfrm>
            <a:off x="8727368"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29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801190"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Type 1 Diabetes</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951086"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Autoimmune disorder</a:t>
            </a:r>
          </a:p>
        </p:txBody>
      </p:sp>
      <p:sp>
        <p:nvSpPr>
          <p:cNvPr id="2" name="Rectangle 1">
            <a:extLst>
              <a:ext uri="{FF2B5EF4-FFF2-40B4-BE49-F238E27FC236}">
                <a16:creationId xmlns:a16="http://schemas.microsoft.com/office/drawing/2014/main" id="{339152BA-6EEC-3497-95AE-AE25362D03E3}"/>
              </a:ext>
            </a:extLst>
          </p:cNvPr>
          <p:cNvSpPr/>
          <p:nvPr/>
        </p:nvSpPr>
        <p:spPr>
          <a:xfrm>
            <a:off x="2829971"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235DC828-E51B-6022-46EF-C5523A0AFF66}"/>
              </a:ext>
            </a:extLst>
          </p:cNvPr>
          <p:cNvSpPr txBox="1">
            <a:spLocks/>
          </p:cNvSpPr>
          <p:nvPr/>
        </p:nvSpPr>
        <p:spPr>
          <a:xfrm>
            <a:off x="2979867"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Insulin-producing cells are destroyed</a:t>
            </a:r>
          </a:p>
        </p:txBody>
      </p:sp>
      <p:sp>
        <p:nvSpPr>
          <p:cNvPr id="5" name="Rectangle 4">
            <a:extLst>
              <a:ext uri="{FF2B5EF4-FFF2-40B4-BE49-F238E27FC236}">
                <a16:creationId xmlns:a16="http://schemas.microsoft.com/office/drawing/2014/main" id="{3884B8DA-8925-1B24-B095-272CEC84266D}"/>
              </a:ext>
            </a:extLst>
          </p:cNvPr>
          <p:cNvSpPr/>
          <p:nvPr/>
        </p:nvSpPr>
        <p:spPr>
          <a:xfrm>
            <a:off x="4858752"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0">
            <a:extLst>
              <a:ext uri="{FF2B5EF4-FFF2-40B4-BE49-F238E27FC236}">
                <a16:creationId xmlns:a16="http://schemas.microsoft.com/office/drawing/2014/main" id="{1162F874-37D5-E301-F8C5-3FFBE5068129}"/>
              </a:ext>
            </a:extLst>
          </p:cNvPr>
          <p:cNvSpPr txBox="1">
            <a:spLocks/>
          </p:cNvSpPr>
          <p:nvPr/>
        </p:nvSpPr>
        <p:spPr>
          <a:xfrm>
            <a:off x="5008648"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Daily insulin replacement is necessary for survival</a:t>
            </a:r>
          </a:p>
        </p:txBody>
      </p:sp>
      <p:sp>
        <p:nvSpPr>
          <p:cNvPr id="7" name="Rectangle 6">
            <a:extLst>
              <a:ext uri="{FF2B5EF4-FFF2-40B4-BE49-F238E27FC236}">
                <a16:creationId xmlns:a16="http://schemas.microsoft.com/office/drawing/2014/main" id="{8C39CCD2-3189-3599-F7D9-4233A55889B5}"/>
              </a:ext>
            </a:extLst>
          </p:cNvPr>
          <p:cNvSpPr/>
          <p:nvPr/>
        </p:nvSpPr>
        <p:spPr>
          <a:xfrm>
            <a:off x="6887533"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0">
            <a:extLst>
              <a:ext uri="{FF2B5EF4-FFF2-40B4-BE49-F238E27FC236}">
                <a16:creationId xmlns:a16="http://schemas.microsoft.com/office/drawing/2014/main" id="{DEAB4D83-561F-1D31-BC81-D63033E3A5C4}"/>
              </a:ext>
            </a:extLst>
          </p:cNvPr>
          <p:cNvSpPr txBox="1">
            <a:spLocks/>
          </p:cNvSpPr>
          <p:nvPr/>
        </p:nvSpPr>
        <p:spPr>
          <a:xfrm>
            <a:off x="7037429"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Age of onset: usually childhood, young adulthood</a:t>
            </a:r>
          </a:p>
        </p:txBody>
      </p:sp>
      <p:sp>
        <p:nvSpPr>
          <p:cNvPr id="9" name="Rectangle 8">
            <a:extLst>
              <a:ext uri="{FF2B5EF4-FFF2-40B4-BE49-F238E27FC236}">
                <a16:creationId xmlns:a16="http://schemas.microsoft.com/office/drawing/2014/main" id="{595AE72E-066E-BB59-754D-065E6E20D1C1}"/>
              </a:ext>
            </a:extLst>
          </p:cNvPr>
          <p:cNvSpPr/>
          <p:nvPr/>
        </p:nvSpPr>
        <p:spPr>
          <a:xfrm>
            <a:off x="8916314"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C81137E9-E4AF-55DD-4554-C4F63204C560}"/>
              </a:ext>
            </a:extLst>
          </p:cNvPr>
          <p:cNvSpPr txBox="1">
            <a:spLocks/>
          </p:cNvSpPr>
          <p:nvPr/>
        </p:nvSpPr>
        <p:spPr>
          <a:xfrm>
            <a:off x="9066210"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Most common type of diabetes in children and adolescents</a:t>
            </a:r>
          </a:p>
        </p:txBody>
      </p:sp>
    </p:spTree>
    <p:extLst>
      <p:ext uri="{BB962C8B-B14F-4D97-AF65-F5344CB8AC3E}">
        <p14:creationId xmlns:p14="http://schemas.microsoft.com/office/powerpoint/2010/main" val="141922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Type 1 Diabetes</a:t>
            </a:r>
          </a:p>
        </p:txBody>
      </p:sp>
      <p:sp>
        <p:nvSpPr>
          <p:cNvPr id="4" name="Rectangle 3">
            <a:extLst>
              <a:ext uri="{FF2B5EF4-FFF2-40B4-BE49-F238E27FC236}">
                <a16:creationId xmlns:a16="http://schemas.microsoft.com/office/drawing/2014/main" id="{8FF2C907-DBEF-45E9-576C-AD3E43960C34}"/>
              </a:ext>
            </a:extLst>
          </p:cNvPr>
          <p:cNvSpPr/>
          <p:nvPr/>
        </p:nvSpPr>
        <p:spPr>
          <a:xfrm>
            <a:off x="759118" y="239612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61967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Onset:</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06123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11857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Relatively quick</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39612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61967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06123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11857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Increased urination</a:t>
            </a:r>
          </a:p>
          <a:p>
            <a:pPr marL="285750" indent="-285750">
              <a:lnSpc>
                <a:spcPct val="100000"/>
              </a:lnSpc>
              <a:spcBef>
                <a:spcPts val="0"/>
              </a:spcBef>
              <a:buFont typeface="Wingdings" pitchFamily="2" charset="2"/>
              <a:buChar char="§"/>
            </a:pPr>
            <a:r>
              <a:rPr lang="en-US" sz="1400" b="0" dirty="0"/>
              <a:t>Increased thirst</a:t>
            </a:r>
          </a:p>
          <a:p>
            <a:pPr marL="285750" indent="-285750">
              <a:lnSpc>
                <a:spcPct val="100000"/>
              </a:lnSpc>
              <a:spcBef>
                <a:spcPts val="0"/>
              </a:spcBef>
              <a:buFont typeface="Wingdings" pitchFamily="2" charset="2"/>
              <a:buChar char="§"/>
            </a:pPr>
            <a:r>
              <a:rPr lang="en-US" sz="1400" b="0" dirty="0"/>
              <a:t>Hunger</a:t>
            </a:r>
          </a:p>
          <a:p>
            <a:pPr marL="285750" indent="-285750">
              <a:lnSpc>
                <a:spcPct val="100000"/>
              </a:lnSpc>
              <a:spcBef>
                <a:spcPts val="0"/>
              </a:spcBef>
              <a:buFont typeface="Wingdings" pitchFamily="2" charset="2"/>
              <a:buChar char="§"/>
            </a:pPr>
            <a:r>
              <a:rPr lang="en-US" sz="1400" b="0" dirty="0"/>
              <a:t>Weight loss</a:t>
            </a:r>
          </a:p>
          <a:p>
            <a:pPr marL="285750" indent="-285750">
              <a:lnSpc>
                <a:spcPct val="100000"/>
              </a:lnSpc>
              <a:spcBef>
                <a:spcPts val="0"/>
              </a:spcBef>
              <a:buFont typeface="Wingdings" pitchFamily="2" charset="2"/>
              <a:buChar char="§"/>
            </a:pPr>
            <a:r>
              <a:rPr lang="en-US" sz="1400" b="0" dirty="0"/>
              <a:t>Dry skin</a:t>
            </a:r>
          </a:p>
          <a:p>
            <a:pPr marL="285750" indent="-285750">
              <a:lnSpc>
                <a:spcPct val="100000"/>
              </a:lnSpc>
              <a:spcBef>
                <a:spcPts val="0"/>
              </a:spcBef>
              <a:buFont typeface="Wingdings" pitchFamily="2" charset="2"/>
              <a:buChar char="§"/>
            </a:pPr>
            <a:r>
              <a:rPr lang="en-US" sz="1400" b="0" dirty="0"/>
              <a:t>Tiredness</a:t>
            </a:r>
          </a:p>
          <a:p>
            <a:pPr marL="285750" indent="-285750">
              <a:lnSpc>
                <a:spcPct val="100000"/>
              </a:lnSpc>
              <a:spcBef>
                <a:spcPts val="0"/>
              </a:spcBef>
              <a:buFont typeface="Wingdings" pitchFamily="2" charset="2"/>
              <a:buChar char="§"/>
            </a:pPr>
            <a:r>
              <a:rPr lang="en-US" sz="1400" b="0" dirty="0"/>
              <a:t>Blurred vision</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39612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61967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Cause:</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06096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11857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Autoimmune: uncertain, both genetic and environmental factors</a:t>
            </a:r>
          </a:p>
        </p:txBody>
      </p:sp>
    </p:spTree>
    <p:extLst>
      <p:ext uri="{BB962C8B-B14F-4D97-AF65-F5344CB8AC3E}">
        <p14:creationId xmlns:p14="http://schemas.microsoft.com/office/powerpoint/2010/main" val="403521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Type 2 Diabetes</a:t>
            </a:r>
          </a:p>
        </p:txBody>
      </p:sp>
      <p:sp>
        <p:nvSpPr>
          <p:cNvPr id="4" name="Rectangle 3">
            <a:extLst>
              <a:ext uri="{FF2B5EF4-FFF2-40B4-BE49-F238E27FC236}">
                <a16:creationId xmlns:a16="http://schemas.microsoft.com/office/drawing/2014/main" id="{8FF2C907-DBEF-45E9-576C-AD3E43960C34}"/>
              </a:ext>
            </a:extLst>
          </p:cNvPr>
          <p:cNvSpPr/>
          <p:nvPr/>
        </p:nvSpPr>
        <p:spPr>
          <a:xfrm>
            <a:off x="759118" y="239612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61967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Onset:</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06123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11857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Variable timeframe for children</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39612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61967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06123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11857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Tired</a:t>
            </a:r>
          </a:p>
          <a:p>
            <a:pPr marL="285750" indent="-285750">
              <a:lnSpc>
                <a:spcPct val="100000"/>
              </a:lnSpc>
              <a:spcBef>
                <a:spcPts val="0"/>
              </a:spcBef>
              <a:buFont typeface="Wingdings" pitchFamily="2" charset="2"/>
              <a:buChar char="§"/>
            </a:pPr>
            <a:r>
              <a:rPr lang="en-US" sz="1400" b="0" dirty="0"/>
              <a:t>Thirsty</a:t>
            </a:r>
          </a:p>
          <a:p>
            <a:pPr marL="285750" indent="-285750">
              <a:lnSpc>
                <a:spcPct val="100000"/>
              </a:lnSpc>
              <a:spcBef>
                <a:spcPts val="0"/>
              </a:spcBef>
              <a:buFont typeface="Wingdings" pitchFamily="2" charset="2"/>
              <a:buChar char="§"/>
            </a:pPr>
            <a:r>
              <a:rPr lang="en-US" sz="1400" b="0" dirty="0"/>
              <a:t>Hungry</a:t>
            </a:r>
          </a:p>
          <a:p>
            <a:pPr marL="285750" indent="-285750">
              <a:lnSpc>
                <a:spcPct val="100000"/>
              </a:lnSpc>
              <a:spcBef>
                <a:spcPts val="0"/>
              </a:spcBef>
              <a:buFont typeface="Wingdings" pitchFamily="2" charset="2"/>
              <a:buChar char="§"/>
            </a:pPr>
            <a:r>
              <a:rPr lang="en-US" sz="1400" b="0" dirty="0"/>
              <a:t>Increased urination</a:t>
            </a:r>
          </a:p>
        </p:txBody>
      </p: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4644828" y="4126179"/>
            <a:ext cx="2476164" cy="11306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solidFill>
                  <a:schemeClr val="accent1"/>
                </a:solidFill>
              </a:rPr>
              <a:t>Some children show no symptoms at diagnosis</a:t>
            </a:r>
          </a:p>
          <a:p>
            <a:pPr marL="285750" indent="-285750">
              <a:lnSpc>
                <a:spcPct val="100000"/>
              </a:lnSpc>
              <a:spcBef>
                <a:spcPts val="0"/>
              </a:spcBef>
              <a:buFont typeface="Wingdings" pitchFamily="2" charset="2"/>
              <a:buChar char="§"/>
            </a:pPr>
            <a:r>
              <a:rPr lang="en-US" sz="1400" b="0" dirty="0">
                <a:solidFill>
                  <a:schemeClr val="accent1"/>
                </a:solidFill>
              </a:rPr>
              <a:t>Others are symptomatic with very high blood glucose levels</a:t>
            </a:r>
          </a:p>
          <a:p>
            <a:pPr marL="285750" indent="-285750">
              <a:lnSpc>
                <a:spcPct val="100000"/>
              </a:lnSpc>
              <a:spcBef>
                <a:spcPts val="0"/>
              </a:spcBef>
              <a:buFont typeface="Wingdings" pitchFamily="2" charset="2"/>
              <a:buChar char="§"/>
            </a:pPr>
            <a:endParaRPr lang="en-US" sz="1400" b="0" dirty="0">
              <a:solidFill>
                <a:schemeClr val="accent1"/>
              </a:solidFill>
            </a:endParaRPr>
          </a:p>
        </p:txBody>
      </p:sp>
    </p:spTree>
    <p:extLst>
      <p:ext uri="{BB962C8B-B14F-4D97-AF65-F5344CB8AC3E}">
        <p14:creationId xmlns:p14="http://schemas.microsoft.com/office/powerpoint/2010/main" val="121003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Type 2 Diabetes</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3220048"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5638906"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DC6E4-6276-69F9-14C3-3D3FEF150CE7}"/>
              </a:ext>
            </a:extLst>
          </p:cNvPr>
          <p:cNvSpPr/>
          <p:nvPr/>
        </p:nvSpPr>
        <p:spPr>
          <a:xfrm>
            <a:off x="8057764" y="2142308"/>
            <a:ext cx="2166311"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038514"/>
            <a:ext cx="1719275" cy="584775"/>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First step, insulin resistance </a:t>
            </a:r>
          </a:p>
        </p:txBody>
      </p:sp>
      <p:sp>
        <p:nvSpPr>
          <p:cNvPr id="15" name="TextBox 14">
            <a:extLst>
              <a:ext uri="{FF2B5EF4-FFF2-40B4-BE49-F238E27FC236}">
                <a16:creationId xmlns:a16="http://schemas.microsoft.com/office/drawing/2014/main" id="{FFAE603E-3379-E3C7-C378-BF176FB25708}"/>
              </a:ext>
            </a:extLst>
          </p:cNvPr>
          <p:cNvSpPr txBox="1"/>
          <p:nvPr/>
        </p:nvSpPr>
        <p:spPr>
          <a:xfrm>
            <a:off x="3472595" y="2546072"/>
            <a:ext cx="1719275" cy="1569660"/>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Age of onset: most common in adults but increasingly common in youth</a:t>
            </a:r>
          </a:p>
        </p:txBody>
      </p:sp>
      <p:sp>
        <p:nvSpPr>
          <p:cNvPr id="16" name="TextBox 15">
            <a:extLst>
              <a:ext uri="{FF2B5EF4-FFF2-40B4-BE49-F238E27FC236}">
                <a16:creationId xmlns:a16="http://schemas.microsoft.com/office/drawing/2014/main" id="{75718FAD-BD30-C3EC-5357-CC1989EA5159}"/>
              </a:ext>
            </a:extLst>
          </p:cNvPr>
          <p:cNvSpPr txBox="1"/>
          <p:nvPr/>
        </p:nvSpPr>
        <p:spPr>
          <a:xfrm>
            <a:off x="5877908" y="2792294"/>
            <a:ext cx="1781190"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Insulin may or may not be required for treatment</a:t>
            </a:r>
          </a:p>
        </p:txBody>
      </p:sp>
      <p:sp>
        <p:nvSpPr>
          <p:cNvPr id="17" name="TextBox 16">
            <a:extLst>
              <a:ext uri="{FF2B5EF4-FFF2-40B4-BE49-F238E27FC236}">
                <a16:creationId xmlns:a16="http://schemas.microsoft.com/office/drawing/2014/main" id="{3B3B3A9D-BD90-9598-BAD7-0A1537C7BC04}"/>
              </a:ext>
            </a:extLst>
          </p:cNvPr>
          <p:cNvSpPr txBox="1"/>
          <p:nvPr/>
        </p:nvSpPr>
        <p:spPr>
          <a:xfrm>
            <a:off x="8296766" y="2546073"/>
            <a:ext cx="1781190" cy="1569660"/>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Risk factors include: </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Overweight</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Inactivity</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Genes</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Ethnicity</a:t>
            </a:r>
          </a:p>
        </p:txBody>
      </p:sp>
    </p:spTree>
    <p:extLst>
      <p:ext uri="{BB962C8B-B14F-4D97-AF65-F5344CB8AC3E}">
        <p14:creationId xmlns:p14="http://schemas.microsoft.com/office/powerpoint/2010/main" val="3674957711"/>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2042</TotalTime>
  <Words>3835</Words>
  <Application>Microsoft Office PowerPoint</Application>
  <PresentationFormat>Widescreen</PresentationFormat>
  <Paragraphs>399</Paragraphs>
  <Slides>23</Slides>
  <Notes>21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23</vt:i4>
      </vt:variant>
    </vt:vector>
  </HeadingPairs>
  <TitlesOfParts>
    <vt:vector size="34" baseType="lpstr">
      <vt:lpstr>Arial</vt:lpstr>
      <vt:lpstr>Arial Black</vt:lpstr>
      <vt:lpstr>Calibri</vt:lpstr>
      <vt:lpstr>Helvetica Neue LT W05 85 Heavy</vt:lpstr>
      <vt:lpstr>Wingdings</vt:lpstr>
      <vt:lpstr>4_Custom Design</vt:lpstr>
      <vt:lpstr>Custom Design</vt:lpstr>
      <vt:lpstr>2_Custom Design</vt:lpstr>
      <vt:lpstr>5_Custom Design</vt:lpstr>
      <vt:lpstr>6_Custom Design</vt:lpstr>
      <vt:lpstr>3_Custom Design</vt:lpstr>
      <vt:lpstr>DIABETES BASICS</vt:lpstr>
      <vt:lpstr>Optimal Student Health  and Learning</vt:lpstr>
      <vt:lpstr>Learning Objectives</vt:lpstr>
      <vt:lpstr>PowerPoint Presentation</vt:lpstr>
      <vt:lpstr>What is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 at School® Online Resources </vt:lpstr>
      <vt:lpstr>Module 1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34</cp:revision>
  <dcterms:created xsi:type="dcterms:W3CDTF">2022-11-30T20:13:39Z</dcterms:created>
  <dcterms:modified xsi:type="dcterms:W3CDTF">2023-04-10T21:24:50Z</dcterms:modified>
</cp:coreProperties>
</file>